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sldIdLst>
    <p:sldId id="258" r:id="rId2"/>
    <p:sldId id="289" r:id="rId3"/>
    <p:sldId id="259" r:id="rId4"/>
    <p:sldId id="264" r:id="rId5"/>
    <p:sldId id="257" r:id="rId6"/>
    <p:sldId id="263" r:id="rId7"/>
    <p:sldId id="269" r:id="rId8"/>
    <p:sldId id="270" r:id="rId9"/>
    <p:sldId id="287" r:id="rId10"/>
    <p:sldId id="261" r:id="rId11"/>
    <p:sldId id="265" r:id="rId12"/>
    <p:sldId id="271" r:id="rId13"/>
    <p:sldId id="266" r:id="rId14"/>
    <p:sldId id="267" r:id="rId15"/>
    <p:sldId id="272" r:id="rId16"/>
    <p:sldId id="278" r:id="rId17"/>
    <p:sldId id="279" r:id="rId18"/>
    <p:sldId id="268" r:id="rId19"/>
    <p:sldId id="273" r:id="rId20"/>
    <p:sldId id="274" r:id="rId21"/>
    <p:sldId id="275" r:id="rId22"/>
    <p:sldId id="282" r:id="rId23"/>
    <p:sldId id="281" r:id="rId24"/>
    <p:sldId id="283" r:id="rId25"/>
    <p:sldId id="276" r:id="rId26"/>
    <p:sldId id="284" r:id="rId27"/>
    <p:sldId id="285" r:id="rId28"/>
    <p:sldId id="286" r:id="rId29"/>
    <p:sldId id="277" r:id="rId30"/>
    <p:sldId id="262"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0476C-2CD7-4F7E-B346-33B25A9B32D4}" v="7" dt="2021-06-01T23:25:54.082"/>
    <p1510:client id="{21CD961E-B140-A7AC-480D-AA4CEE1F780C}" v="31" dt="2021-05-30T21:43:03.832"/>
    <p1510:client id="{303292F1-E8D2-1F6F-1D67-1277B97F6A76}" v="30" dt="2021-04-19T17:52:43.248"/>
    <p1510:client id="{81B0CE81-A30A-6195-2E00-B35F96EBBF64}" v="58" dt="2021-06-01T03:05:36.387"/>
    <p1510:client id="{8E4EDC75-CE52-711D-7744-DE502107E365}" v="4" dt="2021-06-01T21:12:04.216"/>
    <p1510:client id="{8EB14780-D7AB-CB22-8CF3-C333E672E85E}" v="1" dt="2021-04-17T21:25:39.583"/>
    <p1510:client id="{A1DDC977-90F3-F726-D51C-5DB4C974661B}" v="36" dt="2021-05-31T04:58:36.786"/>
    <p1510:client id="{A75C2319-3658-E2EA-DB30-8FE5DB352BF2}" v="109" dt="2021-05-28T19:27:38.889"/>
    <p1510:client id="{A8BF27DD-AEA6-C5DE-4B09-085B047C1327}" v="22" dt="2021-05-28T18:18:24.611"/>
    <p1510:client id="{B4CF7D63-F54B-FBA8-D6A2-0F5BACA17CC5}" v="1078" dt="2021-06-01T07:45:24.374"/>
    <p1510:client id="{BCEB055B-8B26-1195-FA15-4D727EDE52F5}" v="6" dt="2021-04-19T06:06:23.761"/>
    <p1510:client id="{C44D91C1-34A9-FE58-2FEB-0456AE942997}" v="61" dt="2021-06-01T17:20:19.375"/>
    <p1510:client id="{CF624854-C70A-5ED5-F228-CE9129830904}" v="1754" dt="2021-05-31T21:16:11.719"/>
    <p1510:client id="{D534BF9F-6029-C000-0A14-77D1C607B7C2}" v="71" dt="2021-04-17T18:46:26.043"/>
    <p1510:client id="{DB64BCC1-6B57-96F7-0093-95EB89A74CAF}" v="817" dt="2021-05-30T19:41:39.176"/>
    <p1510:client id="{E2304D6B-378F-CEE5-51CD-47C49C301B27}" v="248" dt="2021-06-01T00:19:23.786"/>
    <p1510:client id="{F8D4FAEF-B0C9-6C3C-0723-6D29045FBFF2}" v="2059" dt="2021-05-29T00:15:34.715"/>
    <p1510:client id="{FC6CEE27-FB1C-3782-BD3F-1BB4F3A0882D}" v="2092" dt="2021-05-31T04:14:38.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44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15240 13653 16383 0 0,'6'0'0'0'0,"2"5"0"0"0,5 3 0 0 0,6-1 0 0 0,6-1 0 0 0,5-1 0 0 0,2-3 0 0 0,8 0 0 0 0,9-2 0 0 0,7 0 0 0 0,6 0 0 0 0,4 0 0 0 0,-3-1 0 0 0,-7 1 0 0 0,-7 0 0 0 0,6 5 0 0 0,10 3 0 0 0,7-1 0 0 0,2 5 0 0 0,-6 0 0 0 0,-8-2 0 0 0,-9-2 0 0 0,-7-4 0 0 0,0-1 0 0 0,-1 4 0 0 0,-2 1 0 0 0,3-1 0 0 0,0-2 0 0 0,-1-1 0 0 0,-3-2 0 0 0,-2-1 0 0 0,5 5 0 0 0,5 2 0 0 0,7-1 0 0 0,0 4 0 0 0,-3 1 0 0 0,-6-2 0 0 0,2-3 0 0 0,-2-2 0 0 0,3-3 0 0 0,-1 5 0 0 0,-3 1 0 0 0,3 5 0 0 0,-2 0 0 0 0,-2-2 0 0 0,-3-3 0 0 0,3-2 0 0 0,0-3 0 0 0,-1-2 0 0 0,-3-1 0 0 0,-14 0 0 0 0,-17-1 0 0 0,-16-5 0 0 0,-12-2 0 0 0,-9 0 0 0 0,0 2-16383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70"/>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15663 11086 16383 0 0,'6'0'0'0'0,"13"0"0"0"0,10 0 0 0 0,5 0 0 0 0,-3 6 0 0 0,0 2 0 0 0,-1-1 0 0 0,7-1 0 0 0,2-2 0 0 0,7-1 0 0 0,1-2 0 0 0,-1 0 0 0 0,2-1 0 0 0,0-1 0 0 0,-3 1 0 0 0,-3 0 0 0 0,2 0 0 0 0,0-1 0 0 0,-1 1 0 0 0,3 0 0 0 0,-1 0 0 0 0,-1 0 0 0 0,-3 0 0 0 0,3 6 0 0 0,0 2 0 0 0,-2 5 0 0 0,4 1 0 0 0,0-3 0 0 0,-2 3 0 0 0,8 0 0 0 0,2 2 0 0 0,-2-1 0 0 0,-5-3 0 0 0,1-4 0 0 0,-1-3 0 0 0,2-2 0 0 0,0-2 0 0 0,2-1 0 0 0,-1-1 0 0 0,-4 1 0 0 0,2-1 0 0 0,-13-5 0 0 0,-12-3-16383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71"/>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10795 5973 16383 0 0,'12'0'0'0'0,"9"0"0"0"0,7 0 0 0 0,5 0 0 0 0,2 0 0 0 0,1 0 0 0 0,1 0 0 0 0,-1 0 0 0 0,5-11 0 0 0,2-11 0 0 0,-1 0 0 0 0,-1 3 0 0 0,-9 4-16383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44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15372 13464 16383 0 0,'6'0'0'0'0,"8"0"0"0"0,7-5 0 0 0,5-3 0 0 0,5 0 0 0 0,9 3 0 0 0,3-6 0 0 0,0 1 0 0 0,-2 1 0 0 0,5 3 0 0 0,-1-4 0 0 0,-2 0 0 0 0,-2 1 0 0 0,-2 3 0 0 0,-3 2 0 0 0,5 2 0 0 0,7 1 0 0 0,13 1 0 0 0,19 0 0 0 0,13 1 0 0 0,8-1 0 0 0,0 0 0 0 0,-13 1 0 0 0,-15-1 0 0 0,-15 0 0 0 0,-10 0 0 0 0,-9 0 0 0 0,2 0 0 0 0,-1 0 0 0 0,-2 0 0 0 0,0 0 0 0 0,-2 6 0 0 0,-7 7 0 0 0,-2 2 0 0 0,-1-1 0 0 0,2-4 0 0 0,8-3 0 0 0,3 2 0 0 0,1 1 0 0 0,-1-2 0 0 0,-1 4 0 0 0,-1-1 0 0 0,11 4 0 0 0,2 5 0 0 0,-1 6 0 0 0,-14-3 0 0 0,-20-5 0 0 0,-18-5 0 0 0,-19-5 0 0 0,-7-4-16383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45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15240 13838 16383 0 0,'6'0'0'0'0,"7"0"0"0"0,8 0 0 0 0,6 0 0 0 0,4 0 0 0 0,14 6 0 0 0,17 1 0 0 0,16 1 0 0 0,5 3 0 0 0,-5 1 0 0 0,-10-2 0 0 0,-5-2 0 0 0,-7-4 0 0 0,-2-1 0 0 0,-4-2 0 0 0,1 5 0 0 0,-3 2 0 0 0,-3-2 0 0 0,2 0 0 0 0,11 3 0 0 0,1 1 0 0 0,-4-1 0 0 0,-5-3 0 0 0,-5-1 0 0 0,-5-3 0 0 0,-4-1 0 0 0,5-1 0 0 0,-5-6 0 0 0,-4-2 0 0 0,6-5 0 0 0,1-2 0 0 0,0 4 0 0 0,0 2 0 0 0,4 3 0 0 0,0 3 0 0 0,0 1 0 0 0,-2 2 0 0 0,9 1 0 0 0,8-1 0 0 0,-1 1 0 0 0,-3-1 0 0 0,-6 1 0 0 0,-10-7 0 0 0,-18-1 0 0 0,-19-1 0 0 0,-8 2-16383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45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7223 6985 16383 0 0,'6'0'0'0'0,"7"0"0"0"0,20 0 0 0 0,21 0 0 0 0,19 0 0 0 0,14 0 0 0 0,16 0 0 0 0,2 0 0 0 0,0 6 0 0 0,6 7 0 0 0,1 2 0 0 0,-6 5 0 0 0,-10-3 0 0 0,-16 3 0 0 0,-9 4 0 0 0,-12-3 0 0 0,-9 1 0 0 0,-2 3 0 0 0,3-3 0 0 0,-2 1 0 0 0,8-4 0 0 0,6-5 0 0 0,10 1 0 0 0,4-3 0 0 0,7-2 0 0 0,5-4 0 0 0,1-2 0 0 0,-5-2 0 0 0,-10-2 0 0 0,-6 0 0 0 0,-10-1 0 0 0,-8 1 0 0 0,-8-1 0 0 0,-11 6 0 0 0,-4 3 0 0 0,-14-1 0 0 0,-15-1 0 0 0,-24 4 0 0 0,-20 12 0 0 0,-2 2-16383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45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7329 7329 16383 0 0,'6'0'0'0'0,"13"0"0"0"0,10 0 0 0 0,11 6 0 0 0,4 1 0 0 0,7 1 0 0 0,1 4 0 0 0,2 5 0 0 0,10 1 0 0 0,12-3 0 0 0,9 1 0 0 0,21 5 0 0 0,14 3 0 0 0,11-1 0 0 0,17 6 0 0 0,13-1 0 0 0,8 0 0 0 0,-1-5 0 0 0,-7-5 0 0 0,-6-2 0 0 0,-14-2 0 0 0,-12-4 0 0 0,-17-3 0 0 0,-21-4 0 0 0,-27-1-16383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55"/>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9525 5768 16383 0 0,'0'6'0'0'0,"6"1"0"0"0,7 1 0 0 0,8 4 0 0 0,6-1 0 0 0,10 5 0 0 0,16-1 0 0 0,11 9 0 0 0,11 0 0 0 0,17 8 0 0 0,-2-2 0 0 0,-10 0 0 0 0,-7-5 0 0 0,-10-1 0 0 0,-11-5 0 0 0,-7-5 0 0 0,-1-6 0 0 0,-1-3 0 0 0,-2-3 0 0 0,3-2 0 0 0,0-1 0 0 0,4 0 0 0 0,6 0 0 0 0,-1 0 0 0 0,-4 1 0 0 0,2-1 0 0 0,-2 1 0 0 0,-9-6 0 0 0,-1-7 0 0 0,0-2 0 0 0,-1 1 0 0 0,-2-2 0 0 0,0 2 0 0 0,-7-3 0 0 0,-9 1-16383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56"/>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9763 5675 16383 0 0,'0'-6'0'0'0,"6"-2"0"0"0,2-5 0 0 0,5-1 0 0 0,6 3 0 0 0,6 2 0 0 0,5 4 0 0 0,2 1 0 0 0,8-3 0 0 0,3-7 0 0 0,6 0 0 0 0,0 1 0 0 0,3-2 0 0 0,-1 0 0 0 0,-3 4 0 0 0,1 4 0 0 0,-2 2 0 0 0,-2 3 0 0 0,-4 1 0 0 0,-3 1 0 0 0,4 1 0 0 0,1-1 0 0 0,4 1 0 0 0,0-1 0 0 0,4 1 0 0 0,-1-1 0 0 0,-4 0 0 0 0,3 0 0 0 0,-2 0 0 0 0,-2 0 0 0 0,-4 0 0 0 0,-3 0 0 0 0,4 0 0 0 0,7 0 0 0 0,0 0 0 0 0,-8 6 0 0 0,-5 2 0 0 0,-9 5 0 0 0,-9 6 0 0 0,-13 0 0 0 0,-13-3 0 0 0,-12-4 0 0 0,-2-10 0 0 0,-8-6 0 0 0,-6-2 0 0 0,-2 0 0 0 0,-6 2 0 0 0,-2 0 0 0 0,7 2-16383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57"/>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10186 5689 16383 0 0,'12'0'0'0'0,"9"0"0"0"0,8 0 0 0 0,9 0 0 0 0,11 0 0 0 0,2 0 0 0 0,-1 5 0 0 0,2 3 0 0 0,-2-1 0 0 0,-3-1 0 0 0,-5-1 0 0 0,-8 3 0 0 0,-5 1 0 0 0,4-1 0 0 0,3-2 0 0 0,0-2 0 0 0,-10-2 0 0 0,-17-1 0 0 0,-15 0 0 0 0,-13-2 0 0 0,-2 1-16383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31T17:01:41.858"/>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15716 10821 16383 0 0,'6'0'0'0'0,"8"0"0"0"0,6 0 0 0 0,7 0 0 0 0,4 0 0 0 0,3 0 0 0 0,1 0 0 0 0,6 0 0 0 0,3 6 0 0 0,-1 2 0 0 0,3-1 0 0 0,1-1 0 0 0,-3-2 0 0 0,4-1 0 0 0,-1-1 0 0 0,-3-2 0 0 0,3 0 0 0 0,5 0 0 0 0,-1 0 0 0 0,-3-1 0 0 0,3 1 0 0 0,3 0 0 0 0,-2 0 0 0 0,-3 0 0 0 0,-4 0 0 0 0,-5 0 0 0 0,-3 0 0 0 0,-1 0 0 0 0,4 0 0 0 0,1 0 0 0 0,-1 0 0 0 0,0 0 0 0 0,-3 0 0 0 0,-6 5 0 0 0,-4 3 0 0 0,1-1 0 0 0,0-1 0 0 0,1-1 0 0 0,8 3 0 0 0,4 1 0 0 0,-1-1 0 0 0,-6-8 0 0 0,-14-4 0 0 0,-12-1-16383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00.png"/><Relationship Id="rId3"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customXml" Target="../ink/ink5.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390.png"/><Relationship Id="rId5" Type="http://schemas.openxmlformats.org/officeDocument/2006/relationships/image" Target="../media/image36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80.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90.png"/><Relationship Id="rId3" Type="http://schemas.openxmlformats.org/officeDocument/2006/relationships/image" Target="../media/image51.png"/><Relationship Id="rId7" Type="http://schemas.openxmlformats.org/officeDocument/2006/relationships/image" Target="../media/image460.png"/><Relationship Id="rId12" Type="http://schemas.openxmlformats.org/officeDocument/2006/relationships/customXml" Target="../ink/ink10.xm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480.png"/><Relationship Id="rId5" Type="http://schemas.openxmlformats.org/officeDocument/2006/relationships/image" Target="../media/image450.png"/><Relationship Id="rId15" Type="http://schemas.openxmlformats.org/officeDocument/2006/relationships/image" Target="../media/image500.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470.png"/><Relationship Id="rId14" Type="http://schemas.openxmlformats.org/officeDocument/2006/relationships/customXml" Target="../ink/ink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6F941B-FF1D-4324-8CD0-719B518961BE}"/>
              </a:ext>
            </a:extLst>
          </p:cNvPr>
          <p:cNvSpPr txBox="1"/>
          <p:nvPr/>
        </p:nvSpPr>
        <p:spPr>
          <a:xfrm>
            <a:off x="138616" y="876989"/>
            <a:ext cx="11666280" cy="2795509"/>
          </a:xfrm>
          <a:prstGeom prst="rect">
            <a:avLst/>
          </a:prstGeom>
          <a:noFill/>
        </p:spPr>
        <p:txBody>
          <a:bodyPr wrap="square" lIns="91440" tIns="45720" rIns="91440" bIns="45720" rtlCol="0" anchor="t">
            <a:spAutoFit/>
          </a:bodyPr>
          <a:lstStyle/>
          <a:p>
            <a:pPr>
              <a:lnSpc>
                <a:spcPct val="150000"/>
              </a:lnSpc>
            </a:pPr>
            <a:endParaRPr lang="en-US" sz="2400">
              <a:cs typeface="Calibri" panose="020F0502020204030204"/>
            </a:endParaRPr>
          </a:p>
          <a:p>
            <a:pPr algn="ctr">
              <a:lnSpc>
                <a:spcPct val="150000"/>
              </a:lnSpc>
            </a:pPr>
            <a:r>
              <a:rPr lang="en-US" sz="2000">
                <a:cs typeface="Calibri" panose="020F0502020204030204"/>
              </a:rPr>
              <a:t>Summer Project with LBNL</a:t>
            </a:r>
            <a:endParaRPr lang="en-US">
              <a:cs typeface="Calibri" panose="020F0502020204030204"/>
            </a:endParaRPr>
          </a:p>
          <a:p>
            <a:pPr algn="ctr">
              <a:lnSpc>
                <a:spcPct val="150000"/>
              </a:lnSpc>
            </a:pPr>
            <a:endParaRPr lang="en-US" sz="2000">
              <a:cs typeface="Calibri" panose="020F0502020204030204"/>
            </a:endParaRPr>
          </a:p>
          <a:p>
            <a:pPr algn="ctr">
              <a:lnSpc>
                <a:spcPct val="150000"/>
              </a:lnSpc>
            </a:pPr>
            <a:r>
              <a:rPr lang="en-US" sz="2800">
                <a:cs typeface="Calibri" panose="020F0502020204030204"/>
              </a:rPr>
              <a:t>Machine Learning Enabled Multiscale Modeling of Mechanical Deformation of Metal-Matrix-Nanocomposites (MMNC)</a:t>
            </a:r>
          </a:p>
        </p:txBody>
      </p:sp>
      <p:sp>
        <p:nvSpPr>
          <p:cNvPr id="2" name="Slide Number Placeholder 1">
            <a:extLst>
              <a:ext uri="{FF2B5EF4-FFF2-40B4-BE49-F238E27FC236}">
                <a16:creationId xmlns:a16="http://schemas.microsoft.com/office/drawing/2014/main" id="{E0A8A042-62AD-46C7-AF29-63EA0B3BB36D}"/>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764599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4.0 Preliminary Work</a:t>
            </a:r>
          </a:p>
        </p:txBody>
      </p:sp>
      <p:sp>
        <p:nvSpPr>
          <p:cNvPr id="3" name="TextBox 2">
            <a:extLst>
              <a:ext uri="{FF2B5EF4-FFF2-40B4-BE49-F238E27FC236}">
                <a16:creationId xmlns:a16="http://schemas.microsoft.com/office/drawing/2014/main" id="{BC129037-995F-40F2-AA11-06A1AB073978}"/>
              </a:ext>
            </a:extLst>
          </p:cNvPr>
          <p:cNvSpPr txBox="1"/>
          <p:nvPr/>
        </p:nvSpPr>
        <p:spPr>
          <a:xfrm>
            <a:off x="290111" y="1713122"/>
            <a:ext cx="10980346" cy="2680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Software Used:</a:t>
            </a:r>
          </a:p>
          <a:p>
            <a:endParaRPr lang="en-US">
              <a:cs typeface="Calibri"/>
            </a:endParaRPr>
          </a:p>
          <a:p>
            <a:pPr marL="342900" indent="-342900">
              <a:lnSpc>
                <a:spcPct val="150000"/>
              </a:lnSpc>
              <a:buAutoNum type="arabicPeriod"/>
            </a:pPr>
            <a:r>
              <a:rPr lang="en-US">
                <a:cs typeface="Calibri"/>
              </a:rPr>
              <a:t> Atomistic Model Generation --------&gt; LAMMPS  and </a:t>
            </a:r>
            <a:r>
              <a:rPr lang="en-US" err="1">
                <a:cs typeface="Calibri"/>
              </a:rPr>
              <a:t>Atomsk</a:t>
            </a:r>
            <a:endParaRPr lang="en-US">
              <a:cs typeface="Calibri"/>
            </a:endParaRPr>
          </a:p>
          <a:p>
            <a:pPr marL="342900" indent="-342900">
              <a:lnSpc>
                <a:spcPct val="150000"/>
              </a:lnSpc>
              <a:buAutoNum type="arabicPeriod"/>
            </a:pPr>
            <a:r>
              <a:rPr lang="en-US">
                <a:cs typeface="Calibri"/>
              </a:rPr>
              <a:t>Molecular Dynamics Simulation ----&gt; LAMMPS</a:t>
            </a:r>
          </a:p>
          <a:p>
            <a:pPr marL="342900" indent="-342900">
              <a:lnSpc>
                <a:spcPct val="150000"/>
              </a:lnSpc>
              <a:buAutoNum type="arabicPeriod"/>
            </a:pPr>
            <a:r>
              <a:rPr lang="en-US">
                <a:cs typeface="Calibri"/>
              </a:rPr>
              <a:t>Machine Learning and Data Science -------&gt; Tensorflow, Scikit-learn, Pandas, JupyterLab and Jupyter Notebook</a:t>
            </a:r>
          </a:p>
          <a:p>
            <a:pPr marL="342900" indent="-342900">
              <a:lnSpc>
                <a:spcPct val="150000"/>
              </a:lnSpc>
              <a:buAutoNum type="arabicPeriod"/>
            </a:pPr>
            <a:r>
              <a:rPr lang="en-US">
                <a:cs typeface="Calibri"/>
              </a:rPr>
              <a:t>Finite Element Model -----------&gt; Code Aster (Through </a:t>
            </a:r>
            <a:r>
              <a:rPr lang="en-US" err="1">
                <a:cs typeface="Calibri"/>
              </a:rPr>
              <a:t>MFront</a:t>
            </a:r>
            <a:r>
              <a:rPr lang="en-US">
                <a:cs typeface="Calibri"/>
              </a:rPr>
              <a:t> Interface)</a:t>
            </a:r>
          </a:p>
          <a:p>
            <a:pPr marL="342900" indent="-342900">
              <a:lnSpc>
                <a:spcPct val="150000"/>
              </a:lnSpc>
              <a:buAutoNum type="arabicPeriod"/>
            </a:pPr>
            <a:r>
              <a:rPr lang="en-US">
                <a:cs typeface="Calibri"/>
              </a:rPr>
              <a:t>Visualization ------&gt;    OVITO and Paravis</a:t>
            </a:r>
          </a:p>
        </p:txBody>
      </p:sp>
      <p:sp>
        <p:nvSpPr>
          <p:cNvPr id="4" name="Slide Number Placeholder 3">
            <a:extLst>
              <a:ext uri="{FF2B5EF4-FFF2-40B4-BE49-F238E27FC236}">
                <a16:creationId xmlns:a16="http://schemas.microsoft.com/office/drawing/2014/main" id="{C8DCA925-E69B-4F48-9559-1A7B96333627}"/>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3437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4.1 Atomistic Model Creation</a:t>
            </a:r>
          </a:p>
        </p:txBody>
      </p:sp>
      <p:pic>
        <p:nvPicPr>
          <p:cNvPr id="5" name="Picture 5" descr="Text&#10;&#10;Description automatically generated">
            <a:extLst>
              <a:ext uri="{FF2B5EF4-FFF2-40B4-BE49-F238E27FC236}">
                <a16:creationId xmlns:a16="http://schemas.microsoft.com/office/drawing/2014/main" id="{D5FD7DC8-85B0-4817-A07E-88F2B45105F8}"/>
              </a:ext>
            </a:extLst>
          </p:cNvPr>
          <p:cNvPicPr>
            <a:picLocks noChangeAspect="1"/>
          </p:cNvPicPr>
          <p:nvPr/>
        </p:nvPicPr>
        <p:blipFill>
          <a:blip r:embed="rId2"/>
          <a:stretch>
            <a:fillRect/>
          </a:stretch>
        </p:blipFill>
        <p:spPr>
          <a:xfrm>
            <a:off x="6375400" y="1525208"/>
            <a:ext cx="5757333" cy="2029587"/>
          </a:xfrm>
          <a:prstGeom prst="rect">
            <a:avLst/>
          </a:prstGeom>
        </p:spPr>
      </p:pic>
      <p:pic>
        <p:nvPicPr>
          <p:cNvPr id="6" name="Picture 6" descr="Text&#10;&#10;Description automatically generated">
            <a:extLst>
              <a:ext uri="{FF2B5EF4-FFF2-40B4-BE49-F238E27FC236}">
                <a16:creationId xmlns:a16="http://schemas.microsoft.com/office/drawing/2014/main" id="{5B307A29-855A-48EA-8A82-BAF9A79A42F6}"/>
              </a:ext>
            </a:extLst>
          </p:cNvPr>
          <p:cNvPicPr>
            <a:picLocks noChangeAspect="1"/>
          </p:cNvPicPr>
          <p:nvPr/>
        </p:nvPicPr>
        <p:blipFill>
          <a:blip r:embed="rId3"/>
          <a:stretch>
            <a:fillRect/>
          </a:stretch>
        </p:blipFill>
        <p:spPr>
          <a:xfrm>
            <a:off x="237066" y="1466068"/>
            <a:ext cx="5909732" cy="1529795"/>
          </a:xfrm>
          <a:prstGeom prst="rect">
            <a:avLst/>
          </a:prstGeom>
        </p:spPr>
      </p:pic>
      <p:sp>
        <p:nvSpPr>
          <p:cNvPr id="7" name="TextBox 6">
            <a:extLst>
              <a:ext uri="{FF2B5EF4-FFF2-40B4-BE49-F238E27FC236}">
                <a16:creationId xmlns:a16="http://schemas.microsoft.com/office/drawing/2014/main" id="{3B01AC5E-5F1D-45AB-844E-1739D3FF8DB8}"/>
              </a:ext>
            </a:extLst>
          </p:cNvPr>
          <p:cNvSpPr txBox="1"/>
          <p:nvPr/>
        </p:nvSpPr>
        <p:spPr>
          <a:xfrm>
            <a:off x="711200" y="3056466"/>
            <a:ext cx="490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Atomsk Script for creating Al-CNT atomistic model</a:t>
            </a:r>
          </a:p>
        </p:txBody>
      </p:sp>
      <p:sp>
        <p:nvSpPr>
          <p:cNvPr id="8" name="TextBox 7">
            <a:extLst>
              <a:ext uri="{FF2B5EF4-FFF2-40B4-BE49-F238E27FC236}">
                <a16:creationId xmlns:a16="http://schemas.microsoft.com/office/drawing/2014/main" id="{B8123C6C-1B7C-4F9B-A453-7428C33CE833}"/>
              </a:ext>
            </a:extLst>
          </p:cNvPr>
          <p:cNvSpPr txBox="1"/>
          <p:nvPr/>
        </p:nvSpPr>
        <p:spPr>
          <a:xfrm>
            <a:off x="6688666" y="3649132"/>
            <a:ext cx="4944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AtomskScript for creating Al-SiC atomistic model</a:t>
            </a:r>
          </a:p>
        </p:txBody>
      </p:sp>
      <p:pic>
        <p:nvPicPr>
          <p:cNvPr id="9" name="Picture 9" descr="Text&#10;&#10;Description automatically generated">
            <a:extLst>
              <a:ext uri="{FF2B5EF4-FFF2-40B4-BE49-F238E27FC236}">
                <a16:creationId xmlns:a16="http://schemas.microsoft.com/office/drawing/2014/main" id="{4646E8ED-87C2-401A-82C2-4BDE3685D5DA}"/>
              </a:ext>
            </a:extLst>
          </p:cNvPr>
          <p:cNvPicPr>
            <a:picLocks noChangeAspect="1"/>
          </p:cNvPicPr>
          <p:nvPr/>
        </p:nvPicPr>
        <p:blipFill>
          <a:blip r:embed="rId4"/>
          <a:stretch>
            <a:fillRect/>
          </a:stretch>
        </p:blipFill>
        <p:spPr>
          <a:xfrm>
            <a:off x="237068" y="3588648"/>
            <a:ext cx="2836334" cy="3152039"/>
          </a:xfrm>
          <a:prstGeom prst="rect">
            <a:avLst/>
          </a:prstGeom>
        </p:spPr>
      </p:pic>
      <p:sp>
        <p:nvSpPr>
          <p:cNvPr id="10" name="TextBox 9">
            <a:extLst>
              <a:ext uri="{FF2B5EF4-FFF2-40B4-BE49-F238E27FC236}">
                <a16:creationId xmlns:a16="http://schemas.microsoft.com/office/drawing/2014/main" id="{245E30AA-4978-4DFF-BDF7-2C5743DF0CC2}"/>
              </a:ext>
            </a:extLst>
          </p:cNvPr>
          <p:cNvSpPr txBox="1"/>
          <p:nvPr/>
        </p:nvSpPr>
        <p:spPr>
          <a:xfrm>
            <a:off x="3495675" y="5781675"/>
            <a:ext cx="62060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Python Script for automatically creating nanocomposite model of varying particle size</a:t>
            </a:r>
          </a:p>
        </p:txBody>
      </p:sp>
      <p:sp>
        <p:nvSpPr>
          <p:cNvPr id="3" name="Slide Number Placeholder 2">
            <a:extLst>
              <a:ext uri="{FF2B5EF4-FFF2-40B4-BE49-F238E27FC236}">
                <a16:creationId xmlns:a16="http://schemas.microsoft.com/office/drawing/2014/main" id="{5E875515-3077-4909-B500-03156335A3FA}"/>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34654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4.1 Atomistic Model Creation(2)</a:t>
            </a:r>
          </a:p>
        </p:txBody>
      </p:sp>
      <p:sp>
        <p:nvSpPr>
          <p:cNvPr id="4" name="TextBox 3">
            <a:extLst>
              <a:ext uri="{FF2B5EF4-FFF2-40B4-BE49-F238E27FC236}">
                <a16:creationId xmlns:a16="http://schemas.microsoft.com/office/drawing/2014/main" id="{0F8F21C7-84D7-4035-B967-7B8A1BFC3A67}"/>
              </a:ext>
            </a:extLst>
          </p:cNvPr>
          <p:cNvSpPr txBox="1"/>
          <p:nvPr/>
        </p:nvSpPr>
        <p:spPr>
          <a:xfrm>
            <a:off x="143219" y="1052110"/>
            <a:ext cx="4471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Resulting Atomistic Models </a:t>
            </a:r>
          </a:p>
        </p:txBody>
      </p:sp>
      <p:pic>
        <p:nvPicPr>
          <p:cNvPr id="3" name="Picture 4" descr="A picture containing weapon, octopus&#10;&#10;Description automatically generated">
            <a:extLst>
              <a:ext uri="{FF2B5EF4-FFF2-40B4-BE49-F238E27FC236}">
                <a16:creationId xmlns:a16="http://schemas.microsoft.com/office/drawing/2014/main" id="{FE56A0ED-42FF-4B65-AAB7-8AE84054D32B}"/>
              </a:ext>
            </a:extLst>
          </p:cNvPr>
          <p:cNvPicPr>
            <a:picLocks noChangeAspect="1"/>
          </p:cNvPicPr>
          <p:nvPr/>
        </p:nvPicPr>
        <p:blipFill>
          <a:blip r:embed="rId2"/>
          <a:stretch>
            <a:fillRect/>
          </a:stretch>
        </p:blipFill>
        <p:spPr>
          <a:xfrm>
            <a:off x="4953918" y="848757"/>
            <a:ext cx="2991079" cy="2241014"/>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19FEB76D-EAF4-4B57-8CD8-38217506E157}"/>
              </a:ext>
            </a:extLst>
          </p:cNvPr>
          <p:cNvPicPr>
            <a:picLocks noChangeAspect="1"/>
          </p:cNvPicPr>
          <p:nvPr/>
        </p:nvPicPr>
        <p:blipFill>
          <a:blip r:embed="rId3"/>
          <a:stretch>
            <a:fillRect/>
          </a:stretch>
        </p:blipFill>
        <p:spPr>
          <a:xfrm>
            <a:off x="4715218" y="3382636"/>
            <a:ext cx="3716358" cy="2791857"/>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id="{30A5BDD8-8164-4810-BA9C-5B834871CFF8}"/>
              </a:ext>
            </a:extLst>
          </p:cNvPr>
          <p:cNvPicPr>
            <a:picLocks noChangeAspect="1"/>
          </p:cNvPicPr>
          <p:nvPr/>
        </p:nvPicPr>
        <p:blipFill>
          <a:blip r:embed="rId4"/>
          <a:stretch>
            <a:fillRect/>
          </a:stretch>
        </p:blipFill>
        <p:spPr>
          <a:xfrm>
            <a:off x="78954" y="1748468"/>
            <a:ext cx="5038380" cy="3921086"/>
          </a:xfrm>
          <a:prstGeom prst="rect">
            <a:avLst/>
          </a:prstGeom>
        </p:spPr>
      </p:pic>
      <p:pic>
        <p:nvPicPr>
          <p:cNvPr id="7" name="Picture 7" descr="Shape&#10;&#10;Description automatically generated">
            <a:extLst>
              <a:ext uri="{FF2B5EF4-FFF2-40B4-BE49-F238E27FC236}">
                <a16:creationId xmlns:a16="http://schemas.microsoft.com/office/drawing/2014/main" id="{D6FDB623-3451-4390-9974-4C17B5F81CCA}"/>
              </a:ext>
            </a:extLst>
          </p:cNvPr>
          <p:cNvPicPr>
            <a:picLocks noChangeAspect="1"/>
          </p:cNvPicPr>
          <p:nvPr/>
        </p:nvPicPr>
        <p:blipFill>
          <a:blip r:embed="rId5"/>
          <a:stretch>
            <a:fillRect/>
          </a:stretch>
        </p:blipFill>
        <p:spPr>
          <a:xfrm>
            <a:off x="8745556" y="812034"/>
            <a:ext cx="3092067" cy="2323640"/>
          </a:xfrm>
          <a:prstGeom prst="rect">
            <a:avLst/>
          </a:prstGeom>
        </p:spPr>
      </p:pic>
      <p:pic>
        <p:nvPicPr>
          <p:cNvPr id="8" name="Picture 8" descr="A picture containing case, accessory, building material&#10;&#10;Description automatically generated">
            <a:extLst>
              <a:ext uri="{FF2B5EF4-FFF2-40B4-BE49-F238E27FC236}">
                <a16:creationId xmlns:a16="http://schemas.microsoft.com/office/drawing/2014/main" id="{07CF8689-1F6D-483E-87FE-062D534CB825}"/>
              </a:ext>
            </a:extLst>
          </p:cNvPr>
          <p:cNvPicPr>
            <a:picLocks noChangeAspect="1"/>
          </p:cNvPicPr>
          <p:nvPr/>
        </p:nvPicPr>
        <p:blipFill>
          <a:blip r:embed="rId6"/>
          <a:stretch>
            <a:fillRect/>
          </a:stretch>
        </p:blipFill>
        <p:spPr>
          <a:xfrm>
            <a:off x="8277340" y="3290830"/>
            <a:ext cx="3955055" cy="2975472"/>
          </a:xfrm>
          <a:prstGeom prst="rect">
            <a:avLst/>
          </a:prstGeom>
        </p:spPr>
      </p:pic>
      <p:sp>
        <p:nvSpPr>
          <p:cNvPr id="9" name="TextBox 8">
            <a:extLst>
              <a:ext uri="{FF2B5EF4-FFF2-40B4-BE49-F238E27FC236}">
                <a16:creationId xmlns:a16="http://schemas.microsoft.com/office/drawing/2014/main" id="{41AB05A9-05D0-4BA0-B982-4F399686863B}"/>
              </a:ext>
            </a:extLst>
          </p:cNvPr>
          <p:cNvSpPr txBox="1"/>
          <p:nvPr/>
        </p:nvSpPr>
        <p:spPr>
          <a:xfrm>
            <a:off x="1676400" y="5679195"/>
            <a:ext cx="16965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Pure Aluminum</a:t>
            </a:r>
          </a:p>
        </p:txBody>
      </p:sp>
      <p:sp>
        <p:nvSpPr>
          <p:cNvPr id="12" name="TextBox 11">
            <a:extLst>
              <a:ext uri="{FF2B5EF4-FFF2-40B4-BE49-F238E27FC236}">
                <a16:creationId xmlns:a16="http://schemas.microsoft.com/office/drawing/2014/main" id="{595180BE-12C0-465A-AFFF-4E05C9EAAF83}"/>
              </a:ext>
            </a:extLst>
          </p:cNvPr>
          <p:cNvSpPr txBox="1"/>
          <p:nvPr/>
        </p:nvSpPr>
        <p:spPr>
          <a:xfrm>
            <a:off x="5826086" y="6184134"/>
            <a:ext cx="16965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Al-SiC MMNC</a:t>
            </a:r>
          </a:p>
        </p:txBody>
      </p:sp>
      <p:sp>
        <p:nvSpPr>
          <p:cNvPr id="13" name="TextBox 12">
            <a:extLst>
              <a:ext uri="{FF2B5EF4-FFF2-40B4-BE49-F238E27FC236}">
                <a16:creationId xmlns:a16="http://schemas.microsoft.com/office/drawing/2014/main" id="{EB3F9EFD-C824-4C1F-B03A-6F3A12C6C474}"/>
              </a:ext>
            </a:extLst>
          </p:cNvPr>
          <p:cNvSpPr txBox="1"/>
          <p:nvPr/>
        </p:nvSpPr>
        <p:spPr>
          <a:xfrm>
            <a:off x="9443291" y="6248399"/>
            <a:ext cx="16965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Al-CNT MMNC</a:t>
            </a:r>
          </a:p>
        </p:txBody>
      </p:sp>
      <p:sp>
        <p:nvSpPr>
          <p:cNvPr id="14" name="TextBox 13">
            <a:extLst>
              <a:ext uri="{FF2B5EF4-FFF2-40B4-BE49-F238E27FC236}">
                <a16:creationId xmlns:a16="http://schemas.microsoft.com/office/drawing/2014/main" id="{9B5AD78E-9518-408E-9D7D-57B3B06FB3C0}"/>
              </a:ext>
            </a:extLst>
          </p:cNvPr>
          <p:cNvSpPr txBox="1"/>
          <p:nvPr/>
        </p:nvSpPr>
        <p:spPr>
          <a:xfrm>
            <a:off x="5385411" y="2833170"/>
            <a:ext cx="1990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Silicon Carbide(SiC)</a:t>
            </a:r>
          </a:p>
        </p:txBody>
      </p:sp>
      <p:sp>
        <p:nvSpPr>
          <p:cNvPr id="15" name="TextBox 14">
            <a:extLst>
              <a:ext uri="{FF2B5EF4-FFF2-40B4-BE49-F238E27FC236}">
                <a16:creationId xmlns:a16="http://schemas.microsoft.com/office/drawing/2014/main" id="{A0A5BBF8-617D-4533-895D-E810C6FE5C4A}"/>
              </a:ext>
            </a:extLst>
          </p:cNvPr>
          <p:cNvSpPr txBox="1"/>
          <p:nvPr/>
        </p:nvSpPr>
        <p:spPr>
          <a:xfrm>
            <a:off x="9002616" y="3016785"/>
            <a:ext cx="25228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Carbon NanoTube(CNT)</a:t>
            </a:r>
          </a:p>
        </p:txBody>
      </p:sp>
      <p:sp>
        <p:nvSpPr>
          <p:cNvPr id="10" name="Slide Number Placeholder 9">
            <a:extLst>
              <a:ext uri="{FF2B5EF4-FFF2-40B4-BE49-F238E27FC236}">
                <a16:creationId xmlns:a16="http://schemas.microsoft.com/office/drawing/2014/main" id="{6A855DCB-E17A-436A-8B69-27C04595EAFA}"/>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422126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4.2 Molecular Dynamic Simulation</a:t>
            </a:r>
          </a:p>
        </p:txBody>
      </p:sp>
      <p:sp>
        <p:nvSpPr>
          <p:cNvPr id="4" name="TextBox 3">
            <a:extLst>
              <a:ext uri="{FF2B5EF4-FFF2-40B4-BE49-F238E27FC236}">
                <a16:creationId xmlns:a16="http://schemas.microsoft.com/office/drawing/2014/main" id="{0F8F21C7-84D7-4035-B967-7B8A1BFC3A67}"/>
              </a:ext>
            </a:extLst>
          </p:cNvPr>
          <p:cNvSpPr txBox="1"/>
          <p:nvPr/>
        </p:nvSpPr>
        <p:spPr>
          <a:xfrm>
            <a:off x="143219" y="171312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85FE7F55-7059-4B2B-BA59-E73D657724A1}"/>
              </a:ext>
            </a:extLst>
          </p:cNvPr>
          <p:cNvSpPr txBox="1"/>
          <p:nvPr/>
        </p:nvSpPr>
        <p:spPr>
          <a:xfrm>
            <a:off x="318437" y="901971"/>
            <a:ext cx="379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Molecular Dynamic(MD) Simulation:</a:t>
            </a:r>
          </a:p>
        </p:txBody>
      </p:sp>
      <p:sp>
        <p:nvSpPr>
          <p:cNvPr id="5" name="TextBox 4">
            <a:extLst>
              <a:ext uri="{FF2B5EF4-FFF2-40B4-BE49-F238E27FC236}">
                <a16:creationId xmlns:a16="http://schemas.microsoft.com/office/drawing/2014/main" id="{E43D7ED2-4C30-40E9-8A23-4F0327B7867F}"/>
              </a:ext>
            </a:extLst>
          </p:cNvPr>
          <p:cNvSpPr txBox="1"/>
          <p:nvPr/>
        </p:nvSpPr>
        <p:spPr>
          <a:xfrm>
            <a:off x="318437" y="1302901"/>
            <a:ext cx="115291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00FF00"/>
                </a:highlight>
              </a:rPr>
              <a:t>For Pure Aluminum Case,</a:t>
            </a:r>
            <a:r>
              <a:rPr lang="en-US"/>
              <a:t> total of 26 MD  simulation is performed to generate Machine Learning </a:t>
            </a:r>
            <a:r>
              <a:rPr lang="en-US" err="1"/>
              <a:t>Trainning</a:t>
            </a:r>
            <a:r>
              <a:rPr lang="en-US"/>
              <a:t> Data as follows</a:t>
            </a:r>
          </a:p>
          <a:p>
            <a:endParaRPr lang="en-US">
              <a:cs typeface="Calibri"/>
            </a:endParaRPr>
          </a:p>
        </p:txBody>
      </p:sp>
      <p:graphicFrame>
        <p:nvGraphicFramePr>
          <p:cNvPr id="7" name="Table 7">
            <a:extLst>
              <a:ext uri="{FF2B5EF4-FFF2-40B4-BE49-F238E27FC236}">
                <a16:creationId xmlns:a16="http://schemas.microsoft.com/office/drawing/2014/main" id="{F8B44797-2A3E-4C05-BB72-C70490BC31B0}"/>
              </a:ext>
            </a:extLst>
          </p:cNvPr>
          <p:cNvGraphicFramePr>
            <a:graphicFrameLocks noGrp="1"/>
          </p:cNvGraphicFramePr>
          <p:nvPr>
            <p:extLst>
              <p:ext uri="{D42A27DB-BD31-4B8C-83A1-F6EECF244321}">
                <p14:modId xmlns:p14="http://schemas.microsoft.com/office/powerpoint/2010/main" val="1968228487"/>
              </p:ext>
            </p:extLst>
          </p:nvPr>
        </p:nvGraphicFramePr>
        <p:xfrm>
          <a:off x="434114" y="1868071"/>
          <a:ext cx="7254055" cy="4389120"/>
        </p:xfrm>
        <a:graphic>
          <a:graphicData uri="http://schemas.openxmlformats.org/drawingml/2006/table">
            <a:tbl>
              <a:tblPr firstRow="1" bandRow="1">
                <a:tableStyleId>{5C22544A-7EE6-4342-B048-85BDC9FD1C3A}</a:tableStyleId>
              </a:tblPr>
              <a:tblGrid>
                <a:gridCol w="3751619">
                  <a:extLst>
                    <a:ext uri="{9D8B030D-6E8A-4147-A177-3AD203B41FA5}">
                      <a16:colId xmlns:a16="http://schemas.microsoft.com/office/drawing/2014/main" val="3311720575"/>
                    </a:ext>
                  </a:extLst>
                </a:gridCol>
                <a:gridCol w="2000200">
                  <a:extLst>
                    <a:ext uri="{9D8B030D-6E8A-4147-A177-3AD203B41FA5}">
                      <a16:colId xmlns:a16="http://schemas.microsoft.com/office/drawing/2014/main" val="414013195"/>
                    </a:ext>
                  </a:extLst>
                </a:gridCol>
                <a:gridCol w="1502236">
                  <a:extLst>
                    <a:ext uri="{9D8B030D-6E8A-4147-A177-3AD203B41FA5}">
                      <a16:colId xmlns:a16="http://schemas.microsoft.com/office/drawing/2014/main" val="1005346848"/>
                    </a:ext>
                  </a:extLst>
                </a:gridCol>
              </a:tblGrid>
              <a:tr h="579243">
                <a:tc>
                  <a:txBody>
                    <a:bodyPr/>
                    <a:lstStyle/>
                    <a:p>
                      <a:r>
                        <a:rPr lang="en-US"/>
                        <a:t>Final Axial Loading Condition</a:t>
                      </a:r>
                    </a:p>
                  </a:txBody>
                  <a:tcPr/>
                </a:tc>
                <a:tc>
                  <a:txBody>
                    <a:bodyPr/>
                    <a:lstStyle/>
                    <a:p>
                      <a:r>
                        <a:rPr lang="en-US"/>
                        <a:t>Final Shear Loading Condition</a:t>
                      </a:r>
                    </a:p>
                  </a:txBody>
                  <a:tcPr/>
                </a:tc>
                <a:tc>
                  <a:txBody>
                    <a:bodyPr/>
                    <a:lstStyle/>
                    <a:p>
                      <a:r>
                        <a:rPr lang="en-US"/>
                        <a:t>Number of Simulation</a:t>
                      </a:r>
                    </a:p>
                  </a:txBody>
                  <a:tcPr/>
                </a:tc>
                <a:extLst>
                  <a:ext uri="{0D108BD9-81ED-4DB2-BD59-A6C34878D82A}">
                    <a16:rowId xmlns:a16="http://schemas.microsoft.com/office/drawing/2014/main" val="3158421828"/>
                  </a:ext>
                </a:extLst>
              </a:tr>
              <a:tr h="330996">
                <a:tc>
                  <a:txBody>
                    <a:bodyPr/>
                    <a:lstStyle/>
                    <a:p>
                      <a:r>
                        <a:rPr lang="en-US"/>
                        <a:t>50%  Uniaxial Tension (X and Y direction)</a:t>
                      </a:r>
                    </a:p>
                  </a:txBody>
                  <a:tcPr/>
                </a:tc>
                <a:tc>
                  <a:txBody>
                    <a:bodyPr/>
                    <a:lstStyle/>
                    <a:p>
                      <a:r>
                        <a:rPr lang="en-US"/>
                        <a:t>0%,+20%,-20%</a:t>
                      </a:r>
                    </a:p>
                  </a:txBody>
                  <a:tcPr/>
                </a:tc>
                <a:tc>
                  <a:txBody>
                    <a:bodyPr/>
                    <a:lstStyle/>
                    <a:p>
                      <a:r>
                        <a:rPr lang="en-US"/>
                        <a:t>6</a:t>
                      </a:r>
                    </a:p>
                  </a:txBody>
                  <a:tcPr/>
                </a:tc>
                <a:extLst>
                  <a:ext uri="{0D108BD9-81ED-4DB2-BD59-A6C34878D82A}">
                    <a16:rowId xmlns:a16="http://schemas.microsoft.com/office/drawing/2014/main" val="3831442637"/>
                  </a:ext>
                </a:extLst>
              </a:tr>
              <a:tr h="330996">
                <a:tc>
                  <a:txBody>
                    <a:bodyPr/>
                    <a:lstStyle/>
                    <a:p>
                      <a:r>
                        <a:rPr lang="en-US"/>
                        <a:t>20%  Uniaxial Compression (X and Y direction)</a:t>
                      </a:r>
                    </a:p>
                  </a:txBody>
                  <a:tcPr/>
                </a:tc>
                <a:tc>
                  <a:txBody>
                    <a:bodyPr/>
                    <a:lstStyle/>
                    <a:p>
                      <a:pPr lvl="0" algn="l">
                        <a:lnSpc>
                          <a:spcPct val="100000"/>
                        </a:lnSpc>
                        <a:spcBef>
                          <a:spcPts val="0"/>
                        </a:spcBef>
                        <a:spcAft>
                          <a:spcPts val="0"/>
                        </a:spcAft>
                        <a:buNone/>
                      </a:pPr>
                      <a:r>
                        <a:rPr lang="en-US" sz="1800" b="0" i="0" u="none" strike="noStrike" noProof="0">
                          <a:latin typeface="Calibri"/>
                        </a:rPr>
                        <a:t>0%,+20%,-20%</a:t>
                      </a:r>
                    </a:p>
                  </a:txBody>
                  <a:tcPr/>
                </a:tc>
                <a:tc>
                  <a:txBody>
                    <a:bodyPr/>
                    <a:lstStyle/>
                    <a:p>
                      <a:r>
                        <a:rPr lang="en-US"/>
                        <a:t>6</a:t>
                      </a:r>
                    </a:p>
                  </a:txBody>
                  <a:tcPr/>
                </a:tc>
                <a:extLst>
                  <a:ext uri="{0D108BD9-81ED-4DB2-BD59-A6C34878D82A}">
                    <a16:rowId xmlns:a16="http://schemas.microsoft.com/office/drawing/2014/main" val="2855105902"/>
                  </a:ext>
                </a:extLst>
              </a:tr>
              <a:tr h="330996">
                <a:tc>
                  <a:txBody>
                    <a:bodyPr/>
                    <a:lstStyle/>
                    <a:p>
                      <a:pPr lvl="0" algn="l">
                        <a:lnSpc>
                          <a:spcPct val="100000"/>
                        </a:lnSpc>
                        <a:spcBef>
                          <a:spcPts val="0"/>
                        </a:spcBef>
                        <a:spcAft>
                          <a:spcPts val="0"/>
                        </a:spcAft>
                        <a:buNone/>
                      </a:pPr>
                      <a:r>
                        <a:rPr lang="en-US" sz="1800" b="0" i="0" u="none" strike="noStrike" noProof="0">
                          <a:latin typeface="Calibri"/>
                        </a:rPr>
                        <a:t>50%  Bi-axial Tension </a:t>
                      </a:r>
                    </a:p>
                  </a:txBody>
                  <a:tcPr/>
                </a:tc>
                <a:tc>
                  <a:txBody>
                    <a:bodyPr/>
                    <a:lstStyle/>
                    <a:p>
                      <a:pPr lvl="0">
                        <a:buNone/>
                      </a:pPr>
                      <a:r>
                        <a:rPr lang="en-US" sz="1800" b="0" i="0" u="none" strike="noStrike" noProof="0">
                          <a:latin typeface="Calibri"/>
                        </a:rPr>
                        <a:t>0%,+20%,-20%</a:t>
                      </a:r>
                      <a:endParaRPr lang="en-US"/>
                    </a:p>
                  </a:txBody>
                  <a:tcPr/>
                </a:tc>
                <a:tc>
                  <a:txBody>
                    <a:bodyPr/>
                    <a:lstStyle/>
                    <a:p>
                      <a:r>
                        <a:rPr lang="en-US"/>
                        <a:t>3</a:t>
                      </a:r>
                    </a:p>
                  </a:txBody>
                  <a:tcPr/>
                </a:tc>
                <a:extLst>
                  <a:ext uri="{0D108BD9-81ED-4DB2-BD59-A6C34878D82A}">
                    <a16:rowId xmlns:a16="http://schemas.microsoft.com/office/drawing/2014/main" val="411473024"/>
                  </a:ext>
                </a:extLst>
              </a:tr>
              <a:tr h="330996">
                <a:tc>
                  <a:txBody>
                    <a:bodyPr/>
                    <a:lstStyle/>
                    <a:p>
                      <a:r>
                        <a:rPr lang="en-US"/>
                        <a:t>20% Bi-axial Compression</a:t>
                      </a:r>
                    </a:p>
                  </a:txBody>
                  <a:tcPr/>
                </a:tc>
                <a:tc>
                  <a:txBody>
                    <a:bodyPr/>
                    <a:lstStyle/>
                    <a:p>
                      <a:r>
                        <a:rPr lang="en-US"/>
                        <a:t>0%,+20%,-20%</a:t>
                      </a:r>
                    </a:p>
                  </a:txBody>
                  <a:tcPr/>
                </a:tc>
                <a:tc>
                  <a:txBody>
                    <a:bodyPr/>
                    <a:lstStyle/>
                    <a:p>
                      <a:r>
                        <a:rPr lang="en-US"/>
                        <a:t>3</a:t>
                      </a:r>
                    </a:p>
                  </a:txBody>
                  <a:tcPr/>
                </a:tc>
                <a:extLst>
                  <a:ext uri="{0D108BD9-81ED-4DB2-BD59-A6C34878D82A}">
                    <a16:rowId xmlns:a16="http://schemas.microsoft.com/office/drawing/2014/main" val="1611720170"/>
                  </a:ext>
                </a:extLst>
              </a:tr>
              <a:tr h="579243">
                <a:tc>
                  <a:txBody>
                    <a:bodyPr/>
                    <a:lstStyle/>
                    <a:p>
                      <a:r>
                        <a:rPr lang="en-US"/>
                        <a:t>20% Bi-axial Tension Compression(X Tension-Y Compression and vis-versa)</a:t>
                      </a:r>
                    </a:p>
                  </a:txBody>
                  <a:tcPr/>
                </a:tc>
                <a:tc>
                  <a:txBody>
                    <a:bodyPr/>
                    <a:lstStyle/>
                    <a:p>
                      <a:pPr lvl="0" algn="l">
                        <a:lnSpc>
                          <a:spcPct val="100000"/>
                        </a:lnSpc>
                        <a:spcBef>
                          <a:spcPts val="0"/>
                        </a:spcBef>
                        <a:spcAft>
                          <a:spcPts val="0"/>
                        </a:spcAft>
                        <a:buNone/>
                      </a:pPr>
                      <a:r>
                        <a:rPr lang="en-US" sz="1800" b="0" i="0" u="none" strike="noStrike" noProof="0">
                          <a:latin typeface="Calibri"/>
                        </a:rPr>
                        <a:t>0%,+20%,-20%</a:t>
                      </a:r>
                    </a:p>
                    <a:p>
                      <a:pPr lvl="0">
                        <a:buNone/>
                      </a:pPr>
                      <a:endParaRPr lang="en-US"/>
                    </a:p>
                  </a:txBody>
                  <a:tcPr/>
                </a:tc>
                <a:tc>
                  <a:txBody>
                    <a:bodyPr/>
                    <a:lstStyle/>
                    <a:p>
                      <a:r>
                        <a:rPr lang="en-US"/>
                        <a:t>6</a:t>
                      </a:r>
                    </a:p>
                  </a:txBody>
                  <a:tcPr/>
                </a:tc>
                <a:extLst>
                  <a:ext uri="{0D108BD9-81ED-4DB2-BD59-A6C34878D82A}">
                    <a16:rowId xmlns:a16="http://schemas.microsoft.com/office/drawing/2014/main" val="3870334629"/>
                  </a:ext>
                </a:extLst>
              </a:tr>
              <a:tr h="330996">
                <a:tc>
                  <a:txBody>
                    <a:bodyPr/>
                    <a:lstStyle/>
                    <a:p>
                      <a:r>
                        <a:rPr lang="en-US"/>
                        <a:t>No Axial Stress</a:t>
                      </a:r>
                    </a:p>
                  </a:txBody>
                  <a:tcPr/>
                </a:tc>
                <a:tc>
                  <a:txBody>
                    <a:bodyPr/>
                    <a:lstStyle/>
                    <a:p>
                      <a:r>
                        <a:rPr lang="en-US"/>
                        <a:t>+20%, -20%</a:t>
                      </a:r>
                    </a:p>
                  </a:txBody>
                  <a:tcPr/>
                </a:tc>
                <a:tc>
                  <a:txBody>
                    <a:bodyPr/>
                    <a:lstStyle/>
                    <a:p>
                      <a:r>
                        <a:rPr lang="en-US"/>
                        <a:t>2</a:t>
                      </a:r>
                    </a:p>
                  </a:txBody>
                  <a:tcPr/>
                </a:tc>
                <a:extLst>
                  <a:ext uri="{0D108BD9-81ED-4DB2-BD59-A6C34878D82A}">
                    <a16:rowId xmlns:a16="http://schemas.microsoft.com/office/drawing/2014/main" val="1825961528"/>
                  </a:ext>
                </a:extLst>
              </a:tr>
              <a:tr h="330996">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4622510"/>
                  </a:ext>
                </a:extLst>
              </a:tr>
              <a:tr h="330996">
                <a:tc>
                  <a:txBody>
                    <a:bodyPr/>
                    <a:lstStyle/>
                    <a:p>
                      <a:pPr lvl="0">
                        <a:buNone/>
                      </a:pPr>
                      <a:r>
                        <a:rPr lang="en-US"/>
                        <a:t>Total</a:t>
                      </a:r>
                    </a:p>
                  </a:txBody>
                  <a:tcPr/>
                </a:tc>
                <a:tc>
                  <a:txBody>
                    <a:bodyPr/>
                    <a:lstStyle/>
                    <a:p>
                      <a:pPr lvl="0">
                        <a:buNone/>
                      </a:pPr>
                      <a:endParaRPr lang="en-US"/>
                    </a:p>
                  </a:txBody>
                  <a:tcPr/>
                </a:tc>
                <a:tc>
                  <a:txBody>
                    <a:bodyPr/>
                    <a:lstStyle/>
                    <a:p>
                      <a:pPr lvl="0">
                        <a:buNone/>
                      </a:pPr>
                      <a:r>
                        <a:rPr lang="en-US"/>
                        <a:t>26</a:t>
                      </a:r>
                    </a:p>
                  </a:txBody>
                  <a:tcPr/>
                </a:tc>
                <a:extLst>
                  <a:ext uri="{0D108BD9-81ED-4DB2-BD59-A6C34878D82A}">
                    <a16:rowId xmlns:a16="http://schemas.microsoft.com/office/drawing/2014/main" val="2107583171"/>
                  </a:ext>
                </a:extLst>
              </a:tr>
            </a:tbl>
          </a:graphicData>
        </a:graphic>
      </p:graphicFrame>
      <p:pic>
        <p:nvPicPr>
          <p:cNvPr id="6" name="Picture 7" descr="Diagram&#10;&#10;Description automatically generated">
            <a:extLst>
              <a:ext uri="{FF2B5EF4-FFF2-40B4-BE49-F238E27FC236}">
                <a16:creationId xmlns:a16="http://schemas.microsoft.com/office/drawing/2014/main" id="{9C8E993A-F98A-4D4C-ACD7-70EE5030895F}"/>
              </a:ext>
            </a:extLst>
          </p:cNvPr>
          <p:cNvPicPr>
            <a:picLocks noChangeAspect="1"/>
          </p:cNvPicPr>
          <p:nvPr/>
        </p:nvPicPr>
        <p:blipFill>
          <a:blip r:embed="rId2"/>
          <a:stretch>
            <a:fillRect/>
          </a:stretch>
        </p:blipFill>
        <p:spPr>
          <a:xfrm>
            <a:off x="7828156" y="1953036"/>
            <a:ext cx="4360127" cy="2719610"/>
          </a:xfrm>
          <a:prstGeom prst="rect">
            <a:avLst/>
          </a:prstGeom>
        </p:spPr>
      </p:pic>
      <p:sp>
        <p:nvSpPr>
          <p:cNvPr id="8" name="TextBox 7">
            <a:extLst>
              <a:ext uri="{FF2B5EF4-FFF2-40B4-BE49-F238E27FC236}">
                <a16:creationId xmlns:a16="http://schemas.microsoft.com/office/drawing/2014/main" id="{967D7D2B-1A99-4032-BB35-3F6297F73817}"/>
              </a:ext>
            </a:extLst>
          </p:cNvPr>
          <p:cNvSpPr txBox="1"/>
          <p:nvPr/>
        </p:nvSpPr>
        <p:spPr>
          <a:xfrm>
            <a:off x="8896815" y="5012473"/>
            <a:ext cx="3402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Dengpeng</a:t>
            </a:r>
            <a:r>
              <a:rPr lang="en-US"/>
              <a:t> Huang et al. ,2020</a:t>
            </a:r>
          </a:p>
        </p:txBody>
      </p:sp>
      <p:sp>
        <p:nvSpPr>
          <p:cNvPr id="9" name="Slide Number Placeholder 8">
            <a:extLst>
              <a:ext uri="{FF2B5EF4-FFF2-40B4-BE49-F238E27FC236}">
                <a16:creationId xmlns:a16="http://schemas.microsoft.com/office/drawing/2014/main" id="{42E47540-ECDF-4594-A71D-2754A4FFDD16}"/>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52717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4.2 Molecular Dynamic Simulation(2)</a:t>
            </a:r>
            <a:endParaRPr lang="en-US" sz="2800">
              <a:ea typeface="+mn-lt"/>
              <a:cs typeface="+mn-lt"/>
            </a:endParaRPr>
          </a:p>
        </p:txBody>
      </p:sp>
      <p:sp>
        <p:nvSpPr>
          <p:cNvPr id="3" name="TextBox 2">
            <a:extLst>
              <a:ext uri="{FF2B5EF4-FFF2-40B4-BE49-F238E27FC236}">
                <a16:creationId xmlns:a16="http://schemas.microsoft.com/office/drawing/2014/main" id="{F6698A32-7C8D-443F-B9D5-FB4B80650B72}"/>
              </a:ext>
            </a:extLst>
          </p:cNvPr>
          <p:cNvSpPr txBox="1"/>
          <p:nvPr/>
        </p:nvSpPr>
        <p:spPr>
          <a:xfrm>
            <a:off x="169333" y="990600"/>
            <a:ext cx="9897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LAMMPS Sample Scripts -----&gt; Strain upto 50% Uniaxial Tensile deformation, 20% Shear Deformation </a:t>
            </a:r>
          </a:p>
        </p:txBody>
      </p:sp>
      <p:pic>
        <p:nvPicPr>
          <p:cNvPr id="5" name="Picture 5" descr="Text&#10;&#10;Description automatically generated">
            <a:extLst>
              <a:ext uri="{FF2B5EF4-FFF2-40B4-BE49-F238E27FC236}">
                <a16:creationId xmlns:a16="http://schemas.microsoft.com/office/drawing/2014/main" id="{0C6E6A88-479A-43A9-83BC-20CB8404FD68}"/>
              </a:ext>
            </a:extLst>
          </p:cNvPr>
          <p:cNvPicPr>
            <a:picLocks noChangeAspect="1"/>
          </p:cNvPicPr>
          <p:nvPr/>
        </p:nvPicPr>
        <p:blipFill>
          <a:blip r:embed="rId2"/>
          <a:stretch>
            <a:fillRect/>
          </a:stretch>
        </p:blipFill>
        <p:spPr>
          <a:xfrm>
            <a:off x="258980" y="1398642"/>
            <a:ext cx="10856755" cy="5259992"/>
          </a:xfrm>
          <a:prstGeom prst="rect">
            <a:avLst/>
          </a:prstGeom>
        </p:spPr>
      </p:pic>
      <p:sp>
        <p:nvSpPr>
          <p:cNvPr id="4" name="Slide Number Placeholder 3">
            <a:extLst>
              <a:ext uri="{FF2B5EF4-FFF2-40B4-BE49-F238E27FC236}">
                <a16:creationId xmlns:a16="http://schemas.microsoft.com/office/drawing/2014/main" id="{4D316913-67EC-42BA-A469-601C5DC939D6}"/>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86502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4.2 Molecular Dynamic Simulation(3)</a:t>
            </a:r>
            <a:endParaRPr lang="en-US" sz="2800">
              <a:ea typeface="+mn-lt"/>
              <a:cs typeface="+mn-lt"/>
            </a:endParaRPr>
          </a:p>
        </p:txBody>
      </p:sp>
      <p:sp>
        <p:nvSpPr>
          <p:cNvPr id="3" name="TextBox 2">
            <a:extLst>
              <a:ext uri="{FF2B5EF4-FFF2-40B4-BE49-F238E27FC236}">
                <a16:creationId xmlns:a16="http://schemas.microsoft.com/office/drawing/2014/main" id="{F6698A32-7C8D-443F-B9D5-FB4B80650B72}"/>
              </a:ext>
            </a:extLst>
          </p:cNvPr>
          <p:cNvSpPr txBox="1"/>
          <p:nvPr/>
        </p:nvSpPr>
        <p:spPr>
          <a:xfrm>
            <a:off x="169333" y="1046630"/>
            <a:ext cx="9003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MD Simulation Result  Verification(50% Uniaxial tension at 0% shear)</a:t>
            </a:r>
          </a:p>
        </p:txBody>
      </p:sp>
      <p:pic>
        <p:nvPicPr>
          <p:cNvPr id="4" name="Picture 4" descr="Diagram&#10;&#10;Description automatically generated">
            <a:extLst>
              <a:ext uri="{FF2B5EF4-FFF2-40B4-BE49-F238E27FC236}">
                <a16:creationId xmlns:a16="http://schemas.microsoft.com/office/drawing/2014/main" id="{DA9F7A42-DC72-459F-A356-005842150A3F}"/>
              </a:ext>
            </a:extLst>
          </p:cNvPr>
          <p:cNvPicPr>
            <a:picLocks noChangeAspect="1"/>
          </p:cNvPicPr>
          <p:nvPr/>
        </p:nvPicPr>
        <p:blipFill>
          <a:blip r:embed="rId2"/>
          <a:stretch>
            <a:fillRect/>
          </a:stretch>
        </p:blipFill>
        <p:spPr>
          <a:xfrm>
            <a:off x="6461312" y="1951873"/>
            <a:ext cx="5623111" cy="4691164"/>
          </a:xfrm>
          <a:prstGeom prst="rect">
            <a:avLst/>
          </a:prstGeom>
        </p:spPr>
      </p:pic>
      <p:pic>
        <p:nvPicPr>
          <p:cNvPr id="5" name="Picture 5" descr="Chart&#10;&#10;Description automatically generated">
            <a:extLst>
              <a:ext uri="{FF2B5EF4-FFF2-40B4-BE49-F238E27FC236}">
                <a16:creationId xmlns:a16="http://schemas.microsoft.com/office/drawing/2014/main" id="{5CC2CD4F-B04B-434B-B2BA-3344215D8EC3}"/>
              </a:ext>
            </a:extLst>
          </p:cNvPr>
          <p:cNvPicPr>
            <a:picLocks noChangeAspect="1"/>
          </p:cNvPicPr>
          <p:nvPr/>
        </p:nvPicPr>
        <p:blipFill>
          <a:blip r:embed="rId3"/>
          <a:stretch>
            <a:fillRect/>
          </a:stretch>
        </p:blipFill>
        <p:spPr>
          <a:xfrm>
            <a:off x="62752" y="1494866"/>
            <a:ext cx="6822140" cy="4574240"/>
          </a:xfrm>
          <a:prstGeom prst="rect">
            <a:avLst/>
          </a:prstGeom>
        </p:spPr>
      </p:pic>
      <p:sp>
        <p:nvSpPr>
          <p:cNvPr id="6" name="TextBox 5">
            <a:extLst>
              <a:ext uri="{FF2B5EF4-FFF2-40B4-BE49-F238E27FC236}">
                <a16:creationId xmlns:a16="http://schemas.microsoft.com/office/drawing/2014/main" id="{4ED86948-19D3-4D4A-BCBA-58F471E97275}"/>
              </a:ext>
            </a:extLst>
          </p:cNvPr>
          <p:cNvSpPr txBox="1"/>
          <p:nvPr/>
        </p:nvSpPr>
        <p:spPr>
          <a:xfrm>
            <a:off x="8668871" y="15867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Xiao el al,2020</a:t>
            </a:r>
          </a:p>
        </p:txBody>
      </p:sp>
      <p:sp>
        <p:nvSpPr>
          <p:cNvPr id="7" name="TextBox 6">
            <a:extLst>
              <a:ext uri="{FF2B5EF4-FFF2-40B4-BE49-F238E27FC236}">
                <a16:creationId xmlns:a16="http://schemas.microsoft.com/office/drawing/2014/main" id="{AD4E37AE-DAE6-473A-90E3-880BF5B5F83E}"/>
              </a:ext>
            </a:extLst>
          </p:cNvPr>
          <p:cNvSpPr txBox="1"/>
          <p:nvPr/>
        </p:nvSpPr>
        <p:spPr>
          <a:xfrm>
            <a:off x="2357157" y="15839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 Simulation Result</a:t>
            </a:r>
          </a:p>
        </p:txBody>
      </p:sp>
      <p:sp>
        <p:nvSpPr>
          <p:cNvPr id="8" name="Slide Number Placeholder 7">
            <a:extLst>
              <a:ext uri="{FF2B5EF4-FFF2-40B4-BE49-F238E27FC236}">
                <a16:creationId xmlns:a16="http://schemas.microsoft.com/office/drawing/2014/main" id="{3917F028-E438-4434-A4D3-CD78BEA2C4F1}"/>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6918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4.3  Database Creation </a:t>
            </a:r>
            <a:endParaRPr lang="en-US" sz="2800">
              <a:ea typeface="+mn-lt"/>
              <a:cs typeface="+mn-lt"/>
            </a:endParaRPr>
          </a:p>
        </p:txBody>
      </p:sp>
      <p:pic>
        <p:nvPicPr>
          <p:cNvPr id="4" name="Picture 4">
            <a:extLst>
              <a:ext uri="{FF2B5EF4-FFF2-40B4-BE49-F238E27FC236}">
                <a16:creationId xmlns:a16="http://schemas.microsoft.com/office/drawing/2014/main" id="{DFAB8C90-7013-4452-8C2A-06B5AE03C4A1}"/>
              </a:ext>
            </a:extLst>
          </p:cNvPr>
          <p:cNvPicPr>
            <a:picLocks noChangeAspect="1"/>
          </p:cNvPicPr>
          <p:nvPr/>
        </p:nvPicPr>
        <p:blipFill>
          <a:blip r:embed="rId2"/>
          <a:stretch>
            <a:fillRect/>
          </a:stretch>
        </p:blipFill>
        <p:spPr>
          <a:xfrm>
            <a:off x="958424" y="942775"/>
            <a:ext cx="9144960" cy="5611183"/>
          </a:xfrm>
          <a:prstGeom prst="rect">
            <a:avLst/>
          </a:prstGeom>
        </p:spPr>
      </p:pic>
      <p:sp>
        <p:nvSpPr>
          <p:cNvPr id="3" name="Slide Number Placeholder 2">
            <a:extLst>
              <a:ext uri="{FF2B5EF4-FFF2-40B4-BE49-F238E27FC236}">
                <a16:creationId xmlns:a16="http://schemas.microsoft.com/office/drawing/2014/main" id="{2A475E4A-6CDD-43F8-AA8D-0D8841C1F22C}"/>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07427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4.3  Database Creation(2) </a:t>
            </a:r>
            <a:endParaRPr lang="en-US" sz="2800">
              <a:ea typeface="+mn-lt"/>
              <a:cs typeface="+mn-lt"/>
            </a:endParaRPr>
          </a:p>
        </p:txBody>
      </p:sp>
      <p:pic>
        <p:nvPicPr>
          <p:cNvPr id="3" name="Picture 4" descr="Text&#10;&#10;Description automatically generated">
            <a:extLst>
              <a:ext uri="{FF2B5EF4-FFF2-40B4-BE49-F238E27FC236}">
                <a16:creationId xmlns:a16="http://schemas.microsoft.com/office/drawing/2014/main" id="{F76B76C9-79F5-4EAD-9742-FA8744A12837}"/>
              </a:ext>
            </a:extLst>
          </p:cNvPr>
          <p:cNvPicPr>
            <a:picLocks noChangeAspect="1"/>
          </p:cNvPicPr>
          <p:nvPr/>
        </p:nvPicPr>
        <p:blipFill>
          <a:blip r:embed="rId2"/>
          <a:stretch>
            <a:fillRect/>
          </a:stretch>
        </p:blipFill>
        <p:spPr>
          <a:xfrm>
            <a:off x="905002" y="990909"/>
            <a:ext cx="10707327" cy="5469730"/>
          </a:xfrm>
          <a:prstGeom prst="rect">
            <a:avLst/>
          </a:prstGeom>
        </p:spPr>
      </p:pic>
      <p:sp>
        <p:nvSpPr>
          <p:cNvPr id="4" name="Slide Number Placeholder 3">
            <a:extLst>
              <a:ext uri="{FF2B5EF4-FFF2-40B4-BE49-F238E27FC236}">
                <a16:creationId xmlns:a16="http://schemas.microsoft.com/office/drawing/2014/main" id="{3BB1237B-AE45-4E32-A44D-2747509788F0}"/>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47758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4.4  Labelling Defect Mode(2)</a:t>
            </a:r>
            <a:endParaRPr lang="en-US" sz="2800">
              <a:ea typeface="+mn-lt"/>
              <a:cs typeface="+mn-lt"/>
            </a:endParaRPr>
          </a:p>
        </p:txBody>
      </p:sp>
      <p:pic>
        <p:nvPicPr>
          <p:cNvPr id="5" name="Picture 5">
            <a:extLst>
              <a:ext uri="{FF2B5EF4-FFF2-40B4-BE49-F238E27FC236}">
                <a16:creationId xmlns:a16="http://schemas.microsoft.com/office/drawing/2014/main" id="{07321B66-A076-4C37-8AB5-B51F5D703747}"/>
              </a:ext>
            </a:extLst>
          </p:cNvPr>
          <p:cNvPicPr>
            <a:picLocks noChangeAspect="1"/>
          </p:cNvPicPr>
          <p:nvPr/>
        </p:nvPicPr>
        <p:blipFill>
          <a:blip r:embed="rId2"/>
          <a:stretch>
            <a:fillRect/>
          </a:stretch>
        </p:blipFill>
        <p:spPr>
          <a:xfrm>
            <a:off x="183704" y="916858"/>
            <a:ext cx="3540914" cy="5663380"/>
          </a:xfrm>
          <a:prstGeom prst="rect">
            <a:avLst/>
          </a:prstGeom>
        </p:spPr>
      </p:pic>
      <p:pic>
        <p:nvPicPr>
          <p:cNvPr id="6" name="Picture 6" descr="Text&#10;&#10;Description automatically generated">
            <a:extLst>
              <a:ext uri="{FF2B5EF4-FFF2-40B4-BE49-F238E27FC236}">
                <a16:creationId xmlns:a16="http://schemas.microsoft.com/office/drawing/2014/main" id="{F2ABDAD2-3A7F-4056-B72A-9E30C34E42E5}"/>
              </a:ext>
            </a:extLst>
          </p:cNvPr>
          <p:cNvPicPr>
            <a:picLocks noChangeAspect="1"/>
          </p:cNvPicPr>
          <p:nvPr/>
        </p:nvPicPr>
        <p:blipFill>
          <a:blip r:embed="rId3"/>
          <a:stretch>
            <a:fillRect/>
          </a:stretch>
        </p:blipFill>
        <p:spPr>
          <a:xfrm>
            <a:off x="3839497" y="824180"/>
            <a:ext cx="2743200" cy="4029768"/>
          </a:xfrm>
          <a:prstGeom prst="rect">
            <a:avLst/>
          </a:prstGeom>
        </p:spPr>
      </p:pic>
      <p:pic>
        <p:nvPicPr>
          <p:cNvPr id="7" name="Picture 7" descr="Text&#10;&#10;Description automatically generated">
            <a:extLst>
              <a:ext uri="{FF2B5EF4-FFF2-40B4-BE49-F238E27FC236}">
                <a16:creationId xmlns:a16="http://schemas.microsoft.com/office/drawing/2014/main" id="{94064CA9-50D3-4078-AA5B-995966532C44}"/>
              </a:ext>
            </a:extLst>
          </p:cNvPr>
          <p:cNvPicPr>
            <a:picLocks noChangeAspect="1"/>
          </p:cNvPicPr>
          <p:nvPr/>
        </p:nvPicPr>
        <p:blipFill>
          <a:blip r:embed="rId4"/>
          <a:stretch>
            <a:fillRect/>
          </a:stretch>
        </p:blipFill>
        <p:spPr>
          <a:xfrm>
            <a:off x="6682554" y="826370"/>
            <a:ext cx="2440244" cy="3214227"/>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C250A780-D615-49DA-A7D6-B070E7E8F7ED}"/>
              </a:ext>
            </a:extLst>
          </p:cNvPr>
          <p:cNvPicPr>
            <a:picLocks noChangeAspect="1"/>
          </p:cNvPicPr>
          <p:nvPr/>
        </p:nvPicPr>
        <p:blipFill>
          <a:blip r:embed="rId5"/>
          <a:stretch>
            <a:fillRect/>
          </a:stretch>
        </p:blipFill>
        <p:spPr>
          <a:xfrm>
            <a:off x="3925529" y="4852144"/>
            <a:ext cx="2571135" cy="2008391"/>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A8D16586-E0EA-451A-B308-B796A48C5F7F}"/>
              </a:ext>
            </a:extLst>
          </p:cNvPr>
          <p:cNvPicPr>
            <a:picLocks noChangeAspect="1"/>
          </p:cNvPicPr>
          <p:nvPr/>
        </p:nvPicPr>
        <p:blipFill>
          <a:blip r:embed="rId6"/>
          <a:stretch>
            <a:fillRect/>
          </a:stretch>
        </p:blipFill>
        <p:spPr>
          <a:xfrm>
            <a:off x="6769817" y="4193458"/>
            <a:ext cx="2265721" cy="2502310"/>
          </a:xfrm>
          <a:prstGeom prst="rect">
            <a:avLst/>
          </a:prstGeom>
        </p:spPr>
      </p:pic>
      <p:pic>
        <p:nvPicPr>
          <p:cNvPr id="11" name="Picture 11" descr="Text&#10;&#10;Description automatically generated">
            <a:extLst>
              <a:ext uri="{FF2B5EF4-FFF2-40B4-BE49-F238E27FC236}">
                <a16:creationId xmlns:a16="http://schemas.microsoft.com/office/drawing/2014/main" id="{C73339E4-F95A-491D-A477-8B7716BC46E2}"/>
              </a:ext>
            </a:extLst>
          </p:cNvPr>
          <p:cNvPicPr>
            <a:picLocks noChangeAspect="1"/>
          </p:cNvPicPr>
          <p:nvPr/>
        </p:nvPicPr>
        <p:blipFill>
          <a:blip r:embed="rId7"/>
          <a:stretch>
            <a:fillRect/>
          </a:stretch>
        </p:blipFill>
        <p:spPr>
          <a:xfrm>
            <a:off x="9259529" y="875914"/>
            <a:ext cx="2743200" cy="3213463"/>
          </a:xfrm>
          <a:prstGeom prst="rect">
            <a:avLst/>
          </a:prstGeom>
        </p:spPr>
      </p:pic>
      <p:sp>
        <p:nvSpPr>
          <p:cNvPr id="12" name="TextBox 11">
            <a:extLst>
              <a:ext uri="{FF2B5EF4-FFF2-40B4-BE49-F238E27FC236}">
                <a16:creationId xmlns:a16="http://schemas.microsoft.com/office/drawing/2014/main" id="{01EFC983-BDB8-4403-97CD-960F7FDEC10B}"/>
              </a:ext>
            </a:extLst>
          </p:cNvPr>
          <p:cNvSpPr txBox="1"/>
          <p:nvPr/>
        </p:nvSpPr>
        <p:spPr>
          <a:xfrm>
            <a:off x="9259529" y="4773560"/>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This defect labelling was done by visualization in OVITO and identifying defect free, dislocation and void modes. An Example is shown in the next page</a:t>
            </a:r>
            <a:endParaRPr lang="en-US">
              <a:solidFill>
                <a:srgbClr val="FF0000"/>
              </a:solidFill>
              <a:cs typeface="Calibri"/>
            </a:endParaRPr>
          </a:p>
        </p:txBody>
      </p:sp>
      <p:sp>
        <p:nvSpPr>
          <p:cNvPr id="3" name="Slide Number Placeholder 2">
            <a:extLst>
              <a:ext uri="{FF2B5EF4-FFF2-40B4-BE49-F238E27FC236}">
                <a16:creationId xmlns:a16="http://schemas.microsoft.com/office/drawing/2014/main" id="{6150901E-4D18-44A2-8F43-2768F04A4BB6}"/>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43251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4.4 Labelling Defect Mode(3)</a:t>
            </a:r>
            <a:endParaRPr lang="en-US" sz="2800">
              <a:ea typeface="+mn-lt"/>
              <a:cs typeface="+mn-lt"/>
            </a:endParaRPr>
          </a:p>
        </p:txBody>
      </p:sp>
      <p:sp>
        <p:nvSpPr>
          <p:cNvPr id="3" name="TextBox 2">
            <a:extLst>
              <a:ext uri="{FF2B5EF4-FFF2-40B4-BE49-F238E27FC236}">
                <a16:creationId xmlns:a16="http://schemas.microsoft.com/office/drawing/2014/main" id="{85CBFCDE-95ED-4FEC-A509-98898FD8799F}"/>
              </a:ext>
            </a:extLst>
          </p:cNvPr>
          <p:cNvSpPr txBox="1"/>
          <p:nvPr/>
        </p:nvSpPr>
        <p:spPr>
          <a:xfrm>
            <a:off x="872315" y="9933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OVITO Visualization</a:t>
            </a:r>
          </a:p>
        </p:txBody>
      </p:sp>
      <p:pic>
        <p:nvPicPr>
          <p:cNvPr id="5" name="Picture 5">
            <a:extLst>
              <a:ext uri="{FF2B5EF4-FFF2-40B4-BE49-F238E27FC236}">
                <a16:creationId xmlns:a16="http://schemas.microsoft.com/office/drawing/2014/main" id="{B1AE9E52-2801-4E21-925E-A15041AF01D2}"/>
              </a:ext>
            </a:extLst>
          </p:cNvPr>
          <p:cNvPicPr>
            <a:picLocks noChangeAspect="1"/>
          </p:cNvPicPr>
          <p:nvPr/>
        </p:nvPicPr>
        <p:blipFill>
          <a:blip r:embed="rId2"/>
          <a:stretch>
            <a:fillRect/>
          </a:stretch>
        </p:blipFill>
        <p:spPr>
          <a:xfrm>
            <a:off x="5842000" y="1460500"/>
            <a:ext cx="5731933" cy="4301066"/>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9A9D9874-B10D-45AF-A73F-0068BE23C34B}"/>
              </a:ext>
            </a:extLst>
          </p:cNvPr>
          <p:cNvPicPr>
            <a:picLocks noChangeAspect="1"/>
          </p:cNvPicPr>
          <p:nvPr/>
        </p:nvPicPr>
        <p:blipFill>
          <a:blip r:embed="rId3"/>
          <a:stretch>
            <a:fillRect/>
          </a:stretch>
        </p:blipFill>
        <p:spPr>
          <a:xfrm>
            <a:off x="558800" y="1841500"/>
            <a:ext cx="4986866" cy="3759199"/>
          </a:xfrm>
          <a:prstGeom prst="rect">
            <a:avLst/>
          </a:prstGeom>
        </p:spPr>
      </p:pic>
      <p:sp>
        <p:nvSpPr>
          <p:cNvPr id="8" name="TextBox 7">
            <a:extLst>
              <a:ext uri="{FF2B5EF4-FFF2-40B4-BE49-F238E27FC236}">
                <a16:creationId xmlns:a16="http://schemas.microsoft.com/office/drawing/2014/main" id="{53CD5F5D-F084-4C14-A35A-D262133E76EA}"/>
              </a:ext>
            </a:extLst>
          </p:cNvPr>
          <p:cNvSpPr txBox="1"/>
          <p:nvPr/>
        </p:nvSpPr>
        <p:spPr>
          <a:xfrm>
            <a:off x="643467" y="5850467"/>
            <a:ext cx="52747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Strain State at which dislocation nucleate and onwards</a:t>
            </a:r>
          </a:p>
          <a:p>
            <a:r>
              <a:rPr lang="en-US">
                <a:cs typeface="Calibri"/>
              </a:rPr>
              <a:t>Defect mode labelled: 0</a:t>
            </a:r>
          </a:p>
        </p:txBody>
      </p:sp>
      <p:sp>
        <p:nvSpPr>
          <p:cNvPr id="9" name="TextBox 8">
            <a:extLst>
              <a:ext uri="{FF2B5EF4-FFF2-40B4-BE49-F238E27FC236}">
                <a16:creationId xmlns:a16="http://schemas.microsoft.com/office/drawing/2014/main" id="{40C01468-D0C3-438E-BA73-B41217BB46A4}"/>
              </a:ext>
            </a:extLst>
          </p:cNvPr>
          <p:cNvSpPr txBox="1"/>
          <p:nvPr/>
        </p:nvSpPr>
        <p:spPr>
          <a:xfrm>
            <a:off x="6739466" y="5765799"/>
            <a:ext cx="5156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Strain State at which void nucleate and onwards</a:t>
            </a:r>
          </a:p>
          <a:p>
            <a:r>
              <a:rPr lang="en-US">
                <a:cs typeface="Calibri"/>
              </a:rPr>
              <a:t>Defect mode labelled: -1</a:t>
            </a:r>
          </a:p>
        </p:txBody>
      </p:sp>
      <p:sp>
        <p:nvSpPr>
          <p:cNvPr id="10" name="TextBox 9">
            <a:extLst>
              <a:ext uri="{FF2B5EF4-FFF2-40B4-BE49-F238E27FC236}">
                <a16:creationId xmlns:a16="http://schemas.microsoft.com/office/drawing/2014/main" id="{2D2A52B8-EBAE-4E10-BA13-DAC61C7D85EC}"/>
              </a:ext>
            </a:extLst>
          </p:cNvPr>
          <p:cNvSpPr txBox="1"/>
          <p:nvPr/>
        </p:nvSpPr>
        <p:spPr>
          <a:xfrm>
            <a:off x="3835400" y="1041400"/>
            <a:ext cx="457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Strain States before defect nucleation</a:t>
            </a:r>
            <a:endParaRPr lang="en-US">
              <a:cs typeface="Calibri"/>
            </a:endParaRPr>
          </a:p>
          <a:p>
            <a:r>
              <a:rPr lang="en-US">
                <a:cs typeface="Calibri"/>
              </a:rPr>
              <a:t>Defect mode labelled: 1</a:t>
            </a:r>
          </a:p>
        </p:txBody>
      </p:sp>
      <p:sp>
        <p:nvSpPr>
          <p:cNvPr id="4" name="Slide Number Placeholder 3">
            <a:extLst>
              <a:ext uri="{FF2B5EF4-FFF2-40B4-BE49-F238E27FC236}">
                <a16:creationId xmlns:a16="http://schemas.microsoft.com/office/drawing/2014/main" id="{BC687F95-F67A-46FF-8342-ED207B6FC73C}"/>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07193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485FDB-365E-40CC-8B13-2A6378F9ED42}"/>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Outline</a:t>
            </a:r>
          </a:p>
        </p:txBody>
      </p:sp>
      <p:sp>
        <p:nvSpPr>
          <p:cNvPr id="4" name="TextBox 3">
            <a:extLst>
              <a:ext uri="{FF2B5EF4-FFF2-40B4-BE49-F238E27FC236}">
                <a16:creationId xmlns:a16="http://schemas.microsoft.com/office/drawing/2014/main" id="{AA6F941B-FF1D-4324-8CD0-719B518961BE}"/>
              </a:ext>
            </a:extLst>
          </p:cNvPr>
          <p:cNvSpPr txBox="1"/>
          <p:nvPr/>
        </p:nvSpPr>
        <p:spPr>
          <a:xfrm>
            <a:off x="138616" y="876989"/>
            <a:ext cx="11666280" cy="6082884"/>
          </a:xfrm>
          <a:prstGeom prst="rect">
            <a:avLst/>
          </a:prstGeom>
          <a:noFill/>
        </p:spPr>
        <p:txBody>
          <a:bodyPr wrap="square" lIns="91440" tIns="45720" rIns="91440" bIns="45720" rtlCol="0" anchor="t">
            <a:spAutoFit/>
          </a:bodyPr>
          <a:lstStyle/>
          <a:p>
            <a:pPr>
              <a:lnSpc>
                <a:spcPct val="150000"/>
              </a:lnSpc>
            </a:pPr>
            <a:endParaRPr lang="en-US" sz="2400">
              <a:cs typeface="Calibri" panose="020F0502020204030204"/>
            </a:endParaRPr>
          </a:p>
          <a:p>
            <a:pPr marL="457200" indent="-457200">
              <a:lnSpc>
                <a:spcPct val="150000"/>
              </a:lnSpc>
              <a:buAutoNum type="arabicPeriod"/>
            </a:pPr>
            <a:r>
              <a:rPr lang="en-US">
                <a:cs typeface="Calibri" panose="020F0502020204030204"/>
              </a:rPr>
              <a:t>Problem Background</a:t>
            </a:r>
          </a:p>
          <a:p>
            <a:pPr marL="457200" indent="-457200">
              <a:lnSpc>
                <a:spcPct val="150000"/>
              </a:lnSpc>
              <a:buAutoNum type="arabicPeriod"/>
            </a:pPr>
            <a:r>
              <a:rPr lang="en-US">
                <a:cs typeface="Calibri" panose="020F0502020204030204"/>
              </a:rPr>
              <a:t>Scope of Research</a:t>
            </a:r>
          </a:p>
          <a:p>
            <a:pPr marL="457200" indent="-457200">
              <a:lnSpc>
                <a:spcPct val="150000"/>
              </a:lnSpc>
              <a:buAutoNum type="arabicPeriod"/>
            </a:pPr>
            <a:r>
              <a:rPr lang="en-US"/>
              <a:t>Literature Review</a:t>
            </a:r>
            <a:endParaRPr lang="en-US">
              <a:cs typeface="Calibri"/>
            </a:endParaRPr>
          </a:p>
          <a:p>
            <a:pPr marL="342900" indent="-342900">
              <a:lnSpc>
                <a:spcPct val="150000"/>
              </a:lnSpc>
              <a:buAutoNum type="arabicPeriod"/>
            </a:pPr>
            <a:r>
              <a:rPr lang="en-US"/>
              <a:t>  Preliminary Work</a:t>
            </a:r>
            <a:endParaRPr lang="en-US">
              <a:cs typeface="Calibri"/>
            </a:endParaRPr>
          </a:p>
          <a:p>
            <a:pPr marL="800100" lvl="1" indent="-342900">
              <a:lnSpc>
                <a:spcPct val="150000"/>
              </a:lnSpc>
              <a:buAutoNum type="arabicPeriod"/>
            </a:pPr>
            <a:r>
              <a:rPr lang="en-US" sz="1600">
                <a:cs typeface="Calibri"/>
              </a:rPr>
              <a:t>Model Creation</a:t>
            </a:r>
          </a:p>
          <a:p>
            <a:pPr marL="800100" lvl="1" indent="-342900">
              <a:lnSpc>
                <a:spcPct val="150000"/>
              </a:lnSpc>
              <a:buAutoNum type="arabicPeriod"/>
            </a:pPr>
            <a:r>
              <a:rPr lang="en-US" sz="1600">
                <a:cs typeface="Calibri"/>
              </a:rPr>
              <a:t>Data Generation/Molecular Dynamics Simulation</a:t>
            </a:r>
          </a:p>
          <a:p>
            <a:pPr marL="800100" lvl="1" indent="-342900">
              <a:lnSpc>
                <a:spcPct val="150000"/>
              </a:lnSpc>
              <a:buAutoNum type="arabicPeriod"/>
            </a:pPr>
            <a:r>
              <a:rPr lang="en-US" sz="1600">
                <a:cs typeface="Calibri"/>
              </a:rPr>
              <a:t>Database creation </a:t>
            </a:r>
          </a:p>
          <a:p>
            <a:pPr marL="800100" lvl="1" indent="-342900">
              <a:lnSpc>
                <a:spcPct val="150000"/>
              </a:lnSpc>
              <a:buAutoNum type="arabicPeriod"/>
            </a:pPr>
            <a:r>
              <a:rPr lang="en-US" sz="1600">
                <a:cs typeface="Calibri"/>
              </a:rPr>
              <a:t>Labelling Defect Mode</a:t>
            </a:r>
            <a:endParaRPr lang="en-US"/>
          </a:p>
          <a:p>
            <a:pPr marL="800100" lvl="1" indent="-342900">
              <a:lnSpc>
                <a:spcPct val="150000"/>
              </a:lnSpc>
              <a:buAutoNum type="arabicPeriod"/>
            </a:pPr>
            <a:r>
              <a:rPr lang="en-US" sz="1600">
                <a:cs typeface="Calibri"/>
              </a:rPr>
              <a:t>Training Machine Learning Model</a:t>
            </a:r>
          </a:p>
          <a:p>
            <a:pPr marL="1257300" lvl="2" indent="-342900">
              <a:lnSpc>
                <a:spcPct val="150000"/>
              </a:lnSpc>
              <a:buAutoNum type="arabicPeriod"/>
            </a:pPr>
            <a:r>
              <a:rPr lang="en-US" sz="1400">
                <a:cs typeface="Calibri"/>
              </a:rPr>
              <a:t>Defect Mode Classification </a:t>
            </a:r>
          </a:p>
          <a:p>
            <a:pPr marL="1257300" lvl="2" indent="-342900">
              <a:lnSpc>
                <a:spcPct val="150000"/>
              </a:lnSpc>
              <a:buAutoNum type="arabicPeriod"/>
            </a:pPr>
            <a:r>
              <a:rPr lang="en-US" sz="1400">
                <a:cs typeface="Calibri"/>
              </a:rPr>
              <a:t>Stress Regression Model</a:t>
            </a:r>
          </a:p>
          <a:p>
            <a:pPr marL="800100" lvl="1" indent="-342900">
              <a:lnSpc>
                <a:spcPct val="150000"/>
              </a:lnSpc>
              <a:buAutoNum type="arabicPeriod"/>
            </a:pPr>
            <a:r>
              <a:rPr lang="en-US" sz="1600">
                <a:cs typeface="Calibri"/>
              </a:rPr>
              <a:t>Implementation of Trained Model in Continuum Finite Element</a:t>
            </a:r>
          </a:p>
          <a:p>
            <a:pPr marL="342900" indent="-342900">
              <a:lnSpc>
                <a:spcPct val="150000"/>
              </a:lnSpc>
              <a:buAutoNum type="arabicPeriod"/>
            </a:pPr>
            <a:r>
              <a:rPr lang="en-US"/>
              <a:t>  Key Questions and Challenges</a:t>
            </a:r>
            <a:endParaRPr lang="en-US">
              <a:cs typeface="Calibri" panose="020F0502020204030204"/>
            </a:endParaRPr>
          </a:p>
          <a:p>
            <a:pPr marL="342900" indent="-342900">
              <a:lnSpc>
                <a:spcPct val="150000"/>
              </a:lnSpc>
              <a:buAutoNum type="arabicPeriod"/>
            </a:pPr>
            <a:endParaRPr lang="en-US" sz="2400">
              <a:cs typeface="Calibri" panose="020F0502020204030204"/>
            </a:endParaRPr>
          </a:p>
        </p:txBody>
      </p:sp>
      <p:sp>
        <p:nvSpPr>
          <p:cNvPr id="3" name="Slide Number Placeholder 2">
            <a:extLst>
              <a:ext uri="{FF2B5EF4-FFF2-40B4-BE49-F238E27FC236}">
                <a16:creationId xmlns:a16="http://schemas.microsoft.com/office/drawing/2014/main" id="{D147071F-694C-4C02-9A2D-58BC15611F2E}"/>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66029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 Training Machine Learning Model</a:t>
            </a:r>
            <a:endParaRPr lang="en-US" sz="2800">
              <a:ea typeface="+mn-lt"/>
              <a:cs typeface="+mn-lt"/>
            </a:endParaRPr>
          </a:p>
        </p:txBody>
      </p:sp>
      <p:pic>
        <p:nvPicPr>
          <p:cNvPr id="7" name="Picture 7" descr="Graphical user interface, text, application, email&#10;&#10;Description automatically generated">
            <a:extLst>
              <a:ext uri="{FF2B5EF4-FFF2-40B4-BE49-F238E27FC236}">
                <a16:creationId xmlns:a16="http://schemas.microsoft.com/office/drawing/2014/main" id="{48C8E17B-25B9-4F96-85C2-5D5CE3A30F39}"/>
              </a:ext>
            </a:extLst>
          </p:cNvPr>
          <p:cNvPicPr>
            <a:picLocks noChangeAspect="1"/>
          </p:cNvPicPr>
          <p:nvPr/>
        </p:nvPicPr>
        <p:blipFill>
          <a:blip r:embed="rId2"/>
          <a:stretch>
            <a:fillRect/>
          </a:stretch>
        </p:blipFill>
        <p:spPr>
          <a:xfrm>
            <a:off x="1394085" y="1430448"/>
            <a:ext cx="9293941" cy="3060871"/>
          </a:xfrm>
          <a:prstGeom prst="rect">
            <a:avLst/>
          </a:prstGeom>
        </p:spPr>
      </p:pic>
      <p:sp>
        <p:nvSpPr>
          <p:cNvPr id="3" name="Slide Number Placeholder 2">
            <a:extLst>
              <a:ext uri="{FF2B5EF4-FFF2-40B4-BE49-F238E27FC236}">
                <a16:creationId xmlns:a16="http://schemas.microsoft.com/office/drawing/2014/main" id="{B51C8D19-92A7-47B1-B5FB-216F8F8AAF3E}"/>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212629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4.5.1 Defect Classification Model</a:t>
            </a:r>
            <a:endParaRPr lang="en-US" sz="2800">
              <a:ea typeface="+mn-lt"/>
              <a:cs typeface="+mn-lt"/>
            </a:endParaRPr>
          </a:p>
        </p:txBody>
      </p:sp>
      <p:pic>
        <p:nvPicPr>
          <p:cNvPr id="7" name="Picture 7" descr="Graphical user interface, text, application, email&#10;&#10;Description automatically generated">
            <a:extLst>
              <a:ext uri="{FF2B5EF4-FFF2-40B4-BE49-F238E27FC236}">
                <a16:creationId xmlns:a16="http://schemas.microsoft.com/office/drawing/2014/main" id="{C7F2419B-0FBB-438F-8883-94A9A7D47B72}"/>
              </a:ext>
            </a:extLst>
          </p:cNvPr>
          <p:cNvPicPr>
            <a:picLocks noChangeAspect="1"/>
          </p:cNvPicPr>
          <p:nvPr/>
        </p:nvPicPr>
        <p:blipFill>
          <a:blip r:embed="rId2"/>
          <a:stretch>
            <a:fillRect/>
          </a:stretch>
        </p:blipFill>
        <p:spPr>
          <a:xfrm>
            <a:off x="140111" y="1052118"/>
            <a:ext cx="9797845" cy="4126956"/>
          </a:xfrm>
          <a:prstGeom prst="rect">
            <a:avLst/>
          </a:prstGeom>
        </p:spPr>
      </p:pic>
      <p:pic>
        <p:nvPicPr>
          <p:cNvPr id="9" name="Picture 9">
            <a:extLst>
              <a:ext uri="{FF2B5EF4-FFF2-40B4-BE49-F238E27FC236}">
                <a16:creationId xmlns:a16="http://schemas.microsoft.com/office/drawing/2014/main" id="{26A3039B-0C9B-40C1-85FD-804507B0CAF3}"/>
              </a:ext>
            </a:extLst>
          </p:cNvPr>
          <p:cNvPicPr>
            <a:picLocks noChangeAspect="1"/>
          </p:cNvPicPr>
          <p:nvPr/>
        </p:nvPicPr>
        <p:blipFill>
          <a:blip r:embed="rId3"/>
          <a:stretch>
            <a:fillRect/>
          </a:stretch>
        </p:blipFill>
        <p:spPr>
          <a:xfrm>
            <a:off x="275303" y="5385568"/>
            <a:ext cx="9527457" cy="1273377"/>
          </a:xfrm>
          <a:prstGeom prst="rect">
            <a:avLst/>
          </a:prstGeom>
        </p:spPr>
      </p:pic>
      <p:sp>
        <p:nvSpPr>
          <p:cNvPr id="3" name="Slide Number Placeholder 2">
            <a:extLst>
              <a:ext uri="{FF2B5EF4-FFF2-40B4-BE49-F238E27FC236}">
                <a16:creationId xmlns:a16="http://schemas.microsoft.com/office/drawing/2014/main" id="{79D3FC4C-BC18-4B40-93BC-950FE5B1C405}"/>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4195174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4.5.1 Defect Classification Model(2)</a:t>
            </a:r>
            <a:endParaRPr lang="en-US" sz="2800">
              <a:ea typeface="+mn-lt"/>
              <a:cs typeface="+mn-lt"/>
            </a:endParaRPr>
          </a:p>
        </p:txBody>
      </p:sp>
      <p:pic>
        <p:nvPicPr>
          <p:cNvPr id="4" name="Picture 4" descr="Text&#10;&#10;Description automatically generated">
            <a:extLst>
              <a:ext uri="{FF2B5EF4-FFF2-40B4-BE49-F238E27FC236}">
                <a16:creationId xmlns:a16="http://schemas.microsoft.com/office/drawing/2014/main" id="{950E9065-F802-453D-995B-77A260CC6B97}"/>
              </a:ext>
            </a:extLst>
          </p:cNvPr>
          <p:cNvPicPr>
            <a:picLocks noChangeAspect="1"/>
          </p:cNvPicPr>
          <p:nvPr/>
        </p:nvPicPr>
        <p:blipFill>
          <a:blip r:embed="rId2"/>
          <a:stretch>
            <a:fillRect/>
          </a:stretch>
        </p:blipFill>
        <p:spPr>
          <a:xfrm>
            <a:off x="1373842" y="1172346"/>
            <a:ext cx="9578788" cy="5264102"/>
          </a:xfrm>
          <a:prstGeom prst="rect">
            <a:avLst/>
          </a:prstGeom>
        </p:spPr>
      </p:pic>
      <p:sp>
        <p:nvSpPr>
          <p:cNvPr id="3" name="Slide Number Placeholder 2">
            <a:extLst>
              <a:ext uri="{FF2B5EF4-FFF2-40B4-BE49-F238E27FC236}">
                <a16:creationId xmlns:a16="http://schemas.microsoft.com/office/drawing/2014/main" id="{F451E5E1-5D09-4598-B81B-E3F9B082FB05}"/>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73349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4.5.1 Defect Classification Model(3)</a:t>
            </a:r>
            <a:endParaRPr lang="en-US" sz="2800">
              <a:ea typeface="+mn-lt"/>
              <a:cs typeface="+mn-lt"/>
            </a:endParaRPr>
          </a:p>
        </p:txBody>
      </p:sp>
      <p:pic>
        <p:nvPicPr>
          <p:cNvPr id="5" name="Picture 5" descr="Graphical user interface, application&#10;&#10;Description automatically generated">
            <a:extLst>
              <a:ext uri="{FF2B5EF4-FFF2-40B4-BE49-F238E27FC236}">
                <a16:creationId xmlns:a16="http://schemas.microsoft.com/office/drawing/2014/main" id="{2DEB31B3-F6C8-472B-B71A-903058E5B1AF}"/>
              </a:ext>
            </a:extLst>
          </p:cNvPr>
          <p:cNvPicPr>
            <a:picLocks noChangeAspect="1"/>
          </p:cNvPicPr>
          <p:nvPr/>
        </p:nvPicPr>
        <p:blipFill>
          <a:blip r:embed="rId2"/>
          <a:stretch>
            <a:fillRect/>
          </a:stretch>
        </p:blipFill>
        <p:spPr>
          <a:xfrm>
            <a:off x="1424086" y="1021363"/>
            <a:ext cx="8974392" cy="5865733"/>
          </a:xfrm>
          <a:prstGeom prst="rect">
            <a:avLst/>
          </a:prstGeom>
        </p:spPr>
      </p:pic>
      <p:sp>
        <p:nvSpPr>
          <p:cNvPr id="3" name="Slide Number Placeholder 2">
            <a:extLst>
              <a:ext uri="{FF2B5EF4-FFF2-40B4-BE49-F238E27FC236}">
                <a16:creationId xmlns:a16="http://schemas.microsoft.com/office/drawing/2014/main" id="{AA267FD4-D8E9-4474-9BDC-7CFDAAA4C0BE}"/>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515796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4.5.1 Defect Classification Model(3)</a:t>
            </a:r>
            <a:endParaRPr lang="en-US" sz="2800">
              <a:ea typeface="+mn-lt"/>
              <a:cs typeface="+mn-lt"/>
            </a:endParaRPr>
          </a:p>
        </p:txBody>
      </p:sp>
      <p:pic>
        <p:nvPicPr>
          <p:cNvPr id="3" name="Picture 3" descr="Graphical user interface, text, application&#10;&#10;Description automatically generated">
            <a:extLst>
              <a:ext uri="{FF2B5EF4-FFF2-40B4-BE49-F238E27FC236}">
                <a16:creationId xmlns:a16="http://schemas.microsoft.com/office/drawing/2014/main" id="{80B16F03-F6E3-4BD3-BD2E-2503036F331D}"/>
              </a:ext>
            </a:extLst>
          </p:cNvPr>
          <p:cNvPicPr>
            <a:picLocks noChangeAspect="1"/>
          </p:cNvPicPr>
          <p:nvPr/>
        </p:nvPicPr>
        <p:blipFill>
          <a:blip r:embed="rId2"/>
          <a:stretch>
            <a:fillRect/>
          </a:stretch>
        </p:blipFill>
        <p:spPr>
          <a:xfrm>
            <a:off x="141195" y="1274934"/>
            <a:ext cx="11875994" cy="1854042"/>
          </a:xfrm>
          <a:prstGeom prst="rect">
            <a:avLst/>
          </a:prstGeom>
        </p:spPr>
      </p:pic>
      <p:pic>
        <p:nvPicPr>
          <p:cNvPr id="4" name="Picture 5" descr="Table&#10;&#10;Description automatically generated">
            <a:extLst>
              <a:ext uri="{FF2B5EF4-FFF2-40B4-BE49-F238E27FC236}">
                <a16:creationId xmlns:a16="http://schemas.microsoft.com/office/drawing/2014/main" id="{A25ED4F5-7203-4533-8484-00B766BD0AFE}"/>
              </a:ext>
            </a:extLst>
          </p:cNvPr>
          <p:cNvPicPr>
            <a:picLocks noChangeAspect="1"/>
          </p:cNvPicPr>
          <p:nvPr/>
        </p:nvPicPr>
        <p:blipFill>
          <a:blip r:embed="rId3"/>
          <a:stretch>
            <a:fillRect/>
          </a:stretch>
        </p:blipFill>
        <p:spPr>
          <a:xfrm>
            <a:off x="327357" y="3430011"/>
            <a:ext cx="11629102" cy="322237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4B8030A-032F-40B2-BC3F-04DF44EF25FB}"/>
                  </a:ext>
                </a:extLst>
              </p14:cNvPr>
              <p14:cNvContentPartPr/>
              <p14:nvPr/>
            </p14:nvContentPartPr>
            <p14:xfrm>
              <a:off x="6919451" y="5887064"/>
              <a:ext cx="838200" cy="95250"/>
            </p14:xfrm>
          </p:contentPart>
        </mc:Choice>
        <mc:Fallback xmlns="">
          <p:pic>
            <p:nvPicPr>
              <p:cNvPr id="7" name="Ink 6">
                <a:extLst>
                  <a:ext uri="{FF2B5EF4-FFF2-40B4-BE49-F238E27FC236}">
                    <a16:creationId xmlns:a16="http://schemas.microsoft.com/office/drawing/2014/main" id="{E4B8030A-032F-40B2-BC3F-04DF44EF25FB}"/>
                  </a:ext>
                </a:extLst>
              </p:cNvPr>
              <p:cNvPicPr/>
              <p:nvPr/>
            </p:nvPicPr>
            <p:blipFill>
              <a:blip r:embed="rId5"/>
              <a:stretch>
                <a:fillRect/>
              </a:stretch>
            </p:blipFill>
            <p:spPr>
              <a:xfrm>
                <a:off x="6865280" y="5784249"/>
                <a:ext cx="946180" cy="30122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2F7093-C809-4B07-84F2-6FD71E9E8655}"/>
                  </a:ext>
                </a:extLst>
              </p14:cNvPr>
              <p14:cNvContentPartPr/>
              <p14:nvPr/>
            </p14:nvContentPartPr>
            <p14:xfrm>
              <a:off x="6980903" y="5751143"/>
              <a:ext cx="742949" cy="85725"/>
            </p14:xfrm>
          </p:contentPart>
        </mc:Choice>
        <mc:Fallback xmlns="">
          <p:pic>
            <p:nvPicPr>
              <p:cNvPr id="8" name="Ink 7">
                <a:extLst>
                  <a:ext uri="{FF2B5EF4-FFF2-40B4-BE49-F238E27FC236}">
                    <a16:creationId xmlns:a16="http://schemas.microsoft.com/office/drawing/2014/main" id="{8F2F7093-C809-4B07-84F2-6FD71E9E8655}"/>
                  </a:ext>
                </a:extLst>
              </p:cNvPr>
              <p:cNvPicPr/>
              <p:nvPr/>
            </p:nvPicPr>
            <p:blipFill>
              <a:blip r:embed="rId7"/>
              <a:stretch>
                <a:fillRect/>
              </a:stretch>
            </p:blipFill>
            <p:spPr>
              <a:xfrm>
                <a:off x="6927222" y="5646524"/>
                <a:ext cx="849954" cy="2953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2EBE55F-7C94-4C86-B45A-280311954EF9}"/>
                  </a:ext>
                </a:extLst>
              </p14:cNvPr>
              <p14:cNvContentPartPr/>
              <p14:nvPr/>
            </p14:nvContentPartPr>
            <p14:xfrm>
              <a:off x="6919451" y="5973097"/>
              <a:ext cx="733425" cy="47624"/>
            </p14:xfrm>
          </p:contentPart>
        </mc:Choice>
        <mc:Fallback xmlns="">
          <p:pic>
            <p:nvPicPr>
              <p:cNvPr id="9" name="Ink 8">
                <a:extLst>
                  <a:ext uri="{FF2B5EF4-FFF2-40B4-BE49-F238E27FC236}">
                    <a16:creationId xmlns:a16="http://schemas.microsoft.com/office/drawing/2014/main" id="{C2EBE55F-7C94-4C86-B45A-280311954EF9}"/>
                  </a:ext>
                </a:extLst>
              </p:cNvPr>
              <p:cNvPicPr/>
              <p:nvPr/>
            </p:nvPicPr>
            <p:blipFill>
              <a:blip r:embed="rId9"/>
              <a:stretch>
                <a:fillRect/>
              </a:stretch>
            </p:blipFill>
            <p:spPr>
              <a:xfrm>
                <a:off x="6865257" y="5871386"/>
                <a:ext cx="841452" cy="2513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FA7BEB9-2BE0-4739-99EF-E706AAD8A279}"/>
                  </a:ext>
                </a:extLst>
              </p14:cNvPr>
              <p14:cNvContentPartPr/>
              <p14:nvPr/>
            </p14:nvContentPartPr>
            <p14:xfrm>
              <a:off x="3195484" y="2789902"/>
              <a:ext cx="866774" cy="142875"/>
            </p14:xfrm>
          </p:contentPart>
        </mc:Choice>
        <mc:Fallback xmlns="">
          <p:pic>
            <p:nvPicPr>
              <p:cNvPr id="10" name="Ink 9">
                <a:extLst>
                  <a:ext uri="{FF2B5EF4-FFF2-40B4-BE49-F238E27FC236}">
                    <a16:creationId xmlns:a16="http://schemas.microsoft.com/office/drawing/2014/main" id="{0FA7BEB9-2BE0-4739-99EF-E706AAD8A279}"/>
                  </a:ext>
                </a:extLst>
              </p:cNvPr>
              <p:cNvPicPr/>
              <p:nvPr/>
            </p:nvPicPr>
            <p:blipFill>
              <a:blip r:embed="rId11"/>
              <a:stretch>
                <a:fillRect/>
              </a:stretch>
            </p:blipFill>
            <p:spPr>
              <a:xfrm>
                <a:off x="3141356" y="2680279"/>
                <a:ext cx="974670" cy="3617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07BF03AC-9995-42F0-8DB4-51CBEBC55DEF}"/>
                  </a:ext>
                </a:extLst>
              </p14:cNvPr>
              <p14:cNvContentPartPr/>
              <p14:nvPr/>
            </p14:nvContentPartPr>
            <p14:xfrm>
              <a:off x="3244645" y="2949676"/>
              <a:ext cx="857249" cy="123825"/>
            </p14:xfrm>
          </p:contentPart>
        </mc:Choice>
        <mc:Fallback xmlns="">
          <p:pic>
            <p:nvPicPr>
              <p:cNvPr id="11" name="Ink 10">
                <a:extLst>
                  <a:ext uri="{FF2B5EF4-FFF2-40B4-BE49-F238E27FC236}">
                    <a16:creationId xmlns:a16="http://schemas.microsoft.com/office/drawing/2014/main" id="{07BF03AC-9995-42F0-8DB4-51CBEBC55DEF}"/>
                  </a:ext>
                </a:extLst>
              </p:cNvPr>
              <p:cNvPicPr/>
              <p:nvPr/>
            </p:nvPicPr>
            <p:blipFill>
              <a:blip r:embed="rId13"/>
              <a:stretch>
                <a:fillRect/>
              </a:stretch>
            </p:blipFill>
            <p:spPr>
              <a:xfrm>
                <a:off x="3190909" y="2842671"/>
                <a:ext cx="965081" cy="338193"/>
              </a:xfrm>
              <a:prstGeom prst="rect">
                <a:avLst/>
              </a:prstGeom>
            </p:spPr>
          </p:pic>
        </mc:Fallback>
      </mc:AlternateContent>
      <p:sp>
        <p:nvSpPr>
          <p:cNvPr id="5" name="Slide Number Placeholder 4">
            <a:extLst>
              <a:ext uri="{FF2B5EF4-FFF2-40B4-BE49-F238E27FC236}">
                <a16:creationId xmlns:a16="http://schemas.microsoft.com/office/drawing/2014/main" id="{9E74E7F4-3BCD-4D29-8469-F83C52A4F47B}"/>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299615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4.5.2 Stress Regression Model</a:t>
            </a:r>
            <a:endParaRPr lang="en-US" sz="2800">
              <a:ea typeface="+mn-lt"/>
              <a:cs typeface="+mn-lt"/>
            </a:endParaRPr>
          </a:p>
        </p:txBody>
      </p:sp>
      <p:pic>
        <p:nvPicPr>
          <p:cNvPr id="11" name="Picture 11" descr="Graphical user interface, text, application, email&#10;&#10;Description automatically generated">
            <a:extLst>
              <a:ext uri="{FF2B5EF4-FFF2-40B4-BE49-F238E27FC236}">
                <a16:creationId xmlns:a16="http://schemas.microsoft.com/office/drawing/2014/main" id="{28CDE2C6-0D5C-45AD-8C6E-700F4A654E33}"/>
              </a:ext>
            </a:extLst>
          </p:cNvPr>
          <p:cNvPicPr>
            <a:picLocks noChangeAspect="1"/>
          </p:cNvPicPr>
          <p:nvPr/>
        </p:nvPicPr>
        <p:blipFill>
          <a:blip r:embed="rId2"/>
          <a:stretch>
            <a:fillRect/>
          </a:stretch>
        </p:blipFill>
        <p:spPr>
          <a:xfrm>
            <a:off x="1258530" y="1108941"/>
            <a:ext cx="10043650" cy="5377535"/>
          </a:xfrm>
          <a:prstGeom prst="rect">
            <a:avLst/>
          </a:prstGeom>
        </p:spPr>
      </p:pic>
      <p:sp>
        <p:nvSpPr>
          <p:cNvPr id="3" name="Slide Number Placeholder 2">
            <a:extLst>
              <a:ext uri="{FF2B5EF4-FFF2-40B4-BE49-F238E27FC236}">
                <a16:creationId xmlns:a16="http://schemas.microsoft.com/office/drawing/2014/main" id="{F90DF287-2331-440C-B484-E1B7A3DA35BF}"/>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70327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4.5.2 Stress Regression Model</a:t>
            </a:r>
            <a:endParaRPr lang="en-US" sz="2800">
              <a:ea typeface="+mn-lt"/>
              <a:cs typeface="+mn-lt"/>
            </a:endParaRPr>
          </a:p>
        </p:txBody>
      </p:sp>
      <p:pic>
        <p:nvPicPr>
          <p:cNvPr id="3" name="Picture 3" descr="Graphical user interface, text&#10;&#10;Description automatically generated">
            <a:extLst>
              <a:ext uri="{FF2B5EF4-FFF2-40B4-BE49-F238E27FC236}">
                <a16:creationId xmlns:a16="http://schemas.microsoft.com/office/drawing/2014/main" id="{0AC3CA63-D417-431C-ACD7-9C343B964C28}"/>
              </a:ext>
            </a:extLst>
          </p:cNvPr>
          <p:cNvPicPr>
            <a:picLocks noChangeAspect="1"/>
          </p:cNvPicPr>
          <p:nvPr/>
        </p:nvPicPr>
        <p:blipFill>
          <a:blip r:embed="rId2"/>
          <a:stretch>
            <a:fillRect/>
          </a:stretch>
        </p:blipFill>
        <p:spPr>
          <a:xfrm>
            <a:off x="1264904" y="860954"/>
            <a:ext cx="9085006" cy="5996872"/>
          </a:xfrm>
          <a:prstGeom prst="rect">
            <a:avLst/>
          </a:prstGeom>
        </p:spPr>
      </p:pic>
      <p:sp>
        <p:nvSpPr>
          <p:cNvPr id="4" name="Slide Number Placeholder 3">
            <a:extLst>
              <a:ext uri="{FF2B5EF4-FFF2-40B4-BE49-F238E27FC236}">
                <a16:creationId xmlns:a16="http://schemas.microsoft.com/office/drawing/2014/main" id="{690967C1-31CE-417E-8F73-CB83C130244F}"/>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279838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4.5.2 Stress Regression Model</a:t>
            </a:r>
            <a:endParaRPr lang="en-US" sz="2800">
              <a:ea typeface="+mn-lt"/>
              <a:cs typeface="+mn-lt"/>
            </a:endParaRPr>
          </a:p>
        </p:txBody>
      </p:sp>
      <p:pic>
        <p:nvPicPr>
          <p:cNvPr id="4" name="Picture 4" descr="Graphical user interface, text, application&#10;&#10;Description automatically generated">
            <a:extLst>
              <a:ext uri="{FF2B5EF4-FFF2-40B4-BE49-F238E27FC236}">
                <a16:creationId xmlns:a16="http://schemas.microsoft.com/office/drawing/2014/main" id="{244BCFCB-5391-4495-9CCA-5C76B2AECA80}"/>
              </a:ext>
            </a:extLst>
          </p:cNvPr>
          <p:cNvPicPr>
            <a:picLocks noChangeAspect="1"/>
          </p:cNvPicPr>
          <p:nvPr/>
        </p:nvPicPr>
        <p:blipFill>
          <a:blip r:embed="rId2"/>
          <a:stretch>
            <a:fillRect/>
          </a:stretch>
        </p:blipFill>
        <p:spPr>
          <a:xfrm>
            <a:off x="1934497" y="975480"/>
            <a:ext cx="8224683" cy="5705911"/>
          </a:xfrm>
          <a:prstGeom prst="rect">
            <a:avLst/>
          </a:prstGeom>
        </p:spPr>
      </p:pic>
      <p:sp>
        <p:nvSpPr>
          <p:cNvPr id="3" name="Slide Number Placeholder 2">
            <a:extLst>
              <a:ext uri="{FF2B5EF4-FFF2-40B4-BE49-F238E27FC236}">
                <a16:creationId xmlns:a16="http://schemas.microsoft.com/office/drawing/2014/main" id="{4BA22957-1B82-4000-9BBA-39509DB602D9}"/>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302093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4.5.2 Stress Regression Model</a:t>
            </a:r>
            <a:endParaRPr lang="en-US" sz="2800">
              <a:ea typeface="+mn-lt"/>
              <a:cs typeface="+mn-lt"/>
            </a:endParaRPr>
          </a:p>
        </p:txBody>
      </p:sp>
      <p:pic>
        <p:nvPicPr>
          <p:cNvPr id="3" name="Picture 4" descr="Graphical user interface, text, application&#10;&#10;Description automatically generated">
            <a:extLst>
              <a:ext uri="{FF2B5EF4-FFF2-40B4-BE49-F238E27FC236}">
                <a16:creationId xmlns:a16="http://schemas.microsoft.com/office/drawing/2014/main" id="{F650C33E-D151-4956-9FB2-F7BE02B428C3}"/>
              </a:ext>
            </a:extLst>
          </p:cNvPr>
          <p:cNvPicPr>
            <a:picLocks noChangeAspect="1"/>
          </p:cNvPicPr>
          <p:nvPr/>
        </p:nvPicPr>
        <p:blipFill>
          <a:blip r:embed="rId2"/>
          <a:stretch>
            <a:fillRect/>
          </a:stretch>
        </p:blipFill>
        <p:spPr>
          <a:xfrm>
            <a:off x="496529" y="1258642"/>
            <a:ext cx="11444749" cy="1218975"/>
          </a:xfrm>
          <a:prstGeom prst="rect">
            <a:avLst/>
          </a:prstGeom>
        </p:spPr>
      </p:pic>
      <p:pic>
        <p:nvPicPr>
          <p:cNvPr id="5" name="Picture 5" descr="Table&#10;&#10;Description automatically generated">
            <a:extLst>
              <a:ext uri="{FF2B5EF4-FFF2-40B4-BE49-F238E27FC236}">
                <a16:creationId xmlns:a16="http://schemas.microsoft.com/office/drawing/2014/main" id="{1CD20A17-3C61-4672-AA58-32850F09C063}"/>
              </a:ext>
            </a:extLst>
          </p:cNvPr>
          <p:cNvPicPr>
            <a:picLocks noChangeAspect="1"/>
          </p:cNvPicPr>
          <p:nvPr/>
        </p:nvPicPr>
        <p:blipFill>
          <a:blip r:embed="rId3"/>
          <a:stretch>
            <a:fillRect/>
          </a:stretch>
        </p:blipFill>
        <p:spPr>
          <a:xfrm>
            <a:off x="644013" y="3009971"/>
            <a:ext cx="11543070" cy="3197799"/>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4B71A501-379D-48DA-9482-B42F5D89C151}"/>
                  </a:ext>
                </a:extLst>
              </p14:cNvPr>
              <p14:cNvContentPartPr/>
              <p14:nvPr/>
            </p14:nvContentPartPr>
            <p14:xfrm>
              <a:off x="4264741" y="2224548"/>
              <a:ext cx="571500" cy="114300"/>
            </p14:xfrm>
          </p:contentPart>
        </mc:Choice>
        <mc:Fallback xmlns="">
          <p:pic>
            <p:nvPicPr>
              <p:cNvPr id="14" name="Ink 13">
                <a:extLst>
                  <a:ext uri="{FF2B5EF4-FFF2-40B4-BE49-F238E27FC236}">
                    <a16:creationId xmlns:a16="http://schemas.microsoft.com/office/drawing/2014/main" id="{4B71A501-379D-48DA-9482-B42F5D89C151}"/>
                  </a:ext>
                </a:extLst>
              </p:cNvPr>
              <p:cNvPicPr/>
              <p:nvPr/>
            </p:nvPicPr>
            <p:blipFill>
              <a:blip r:embed="rId5"/>
              <a:stretch>
                <a:fillRect/>
              </a:stretch>
            </p:blipFill>
            <p:spPr>
              <a:xfrm>
                <a:off x="4210792" y="2115360"/>
                <a:ext cx="679038" cy="33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D67F0BFD-E60C-477F-9535-71DE4162B40D}"/>
                  </a:ext>
                </a:extLst>
              </p14:cNvPr>
              <p14:cNvContentPartPr/>
              <p14:nvPr/>
            </p14:nvContentPartPr>
            <p14:xfrm>
              <a:off x="4375354" y="2100577"/>
              <a:ext cx="542925" cy="66675"/>
            </p14:xfrm>
          </p:contentPart>
        </mc:Choice>
        <mc:Fallback xmlns="">
          <p:pic>
            <p:nvPicPr>
              <p:cNvPr id="15" name="Ink 14">
                <a:extLst>
                  <a:ext uri="{FF2B5EF4-FFF2-40B4-BE49-F238E27FC236}">
                    <a16:creationId xmlns:a16="http://schemas.microsoft.com/office/drawing/2014/main" id="{D67F0BFD-E60C-477F-9535-71DE4162B40D}"/>
                  </a:ext>
                </a:extLst>
              </p:cNvPr>
              <p:cNvPicPr/>
              <p:nvPr/>
            </p:nvPicPr>
            <p:blipFill>
              <a:blip r:embed="rId7"/>
              <a:stretch>
                <a:fillRect/>
              </a:stretch>
            </p:blipFill>
            <p:spPr>
              <a:xfrm>
                <a:off x="4321025" y="1986277"/>
                <a:ext cx="651220" cy="29489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B6E43D3-817A-4A66-80F4-2027C83D3194}"/>
                  </a:ext>
                </a:extLst>
              </p14:cNvPr>
              <p14:cNvContentPartPr/>
              <p14:nvPr/>
            </p14:nvContentPartPr>
            <p14:xfrm>
              <a:off x="4572000" y="2187677"/>
              <a:ext cx="228600" cy="28574"/>
            </p14:xfrm>
          </p:contentPart>
        </mc:Choice>
        <mc:Fallback xmlns="">
          <p:pic>
            <p:nvPicPr>
              <p:cNvPr id="16" name="Ink 15">
                <a:extLst>
                  <a:ext uri="{FF2B5EF4-FFF2-40B4-BE49-F238E27FC236}">
                    <a16:creationId xmlns:a16="http://schemas.microsoft.com/office/drawing/2014/main" id="{CB6E43D3-817A-4A66-80F4-2027C83D3194}"/>
                  </a:ext>
                </a:extLst>
              </p:cNvPr>
              <p:cNvPicPr/>
              <p:nvPr/>
            </p:nvPicPr>
            <p:blipFill>
              <a:blip r:embed="rId9"/>
              <a:stretch>
                <a:fillRect/>
              </a:stretch>
            </p:blipFill>
            <p:spPr>
              <a:xfrm>
                <a:off x="4518755" y="2067344"/>
                <a:ext cx="334736" cy="26964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977D079-AD9E-4BC2-9E08-3A7999B916A1}"/>
                  </a:ext>
                </a:extLst>
              </p14:cNvPr>
              <p14:cNvContentPartPr/>
              <p14:nvPr/>
            </p14:nvContentPartPr>
            <p14:xfrm>
              <a:off x="7140676" y="4572000"/>
              <a:ext cx="600075" cy="28574"/>
            </p14:xfrm>
          </p:contentPart>
        </mc:Choice>
        <mc:Fallback xmlns="">
          <p:pic>
            <p:nvPicPr>
              <p:cNvPr id="17" name="Ink 16">
                <a:extLst>
                  <a:ext uri="{FF2B5EF4-FFF2-40B4-BE49-F238E27FC236}">
                    <a16:creationId xmlns:a16="http://schemas.microsoft.com/office/drawing/2014/main" id="{B977D079-AD9E-4BC2-9E08-3A7999B916A1}"/>
                  </a:ext>
                </a:extLst>
              </p:cNvPr>
              <p:cNvPicPr/>
              <p:nvPr/>
            </p:nvPicPr>
            <p:blipFill>
              <a:blip r:embed="rId11"/>
              <a:stretch>
                <a:fillRect/>
              </a:stretch>
            </p:blipFill>
            <p:spPr>
              <a:xfrm>
                <a:off x="7086289" y="4478824"/>
                <a:ext cx="708487" cy="2146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230ECE3E-3051-44B4-B6C8-1A38B5B2585B}"/>
                  </a:ext>
                </a:extLst>
              </p14:cNvPr>
              <p14:cNvContentPartPr/>
              <p14:nvPr/>
            </p14:nvContentPartPr>
            <p14:xfrm>
              <a:off x="7116096" y="4694902"/>
              <a:ext cx="647700" cy="66675"/>
            </p14:xfrm>
          </p:contentPart>
        </mc:Choice>
        <mc:Fallback xmlns="">
          <p:pic>
            <p:nvPicPr>
              <p:cNvPr id="18" name="Ink 17">
                <a:extLst>
                  <a:ext uri="{FF2B5EF4-FFF2-40B4-BE49-F238E27FC236}">
                    <a16:creationId xmlns:a16="http://schemas.microsoft.com/office/drawing/2014/main" id="{230ECE3E-3051-44B4-B6C8-1A38B5B2585B}"/>
                  </a:ext>
                </a:extLst>
              </p:cNvPr>
              <p:cNvPicPr/>
              <p:nvPr/>
            </p:nvPicPr>
            <p:blipFill>
              <a:blip r:embed="rId13"/>
              <a:stretch>
                <a:fillRect/>
              </a:stretch>
            </p:blipFill>
            <p:spPr>
              <a:xfrm>
                <a:off x="7062211" y="4580602"/>
                <a:ext cx="755111" cy="29489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E666215-6DD6-4D99-B128-8573EE47BCD0}"/>
                  </a:ext>
                </a:extLst>
              </p14:cNvPr>
              <p14:cNvContentPartPr/>
              <p14:nvPr/>
            </p14:nvContentPartPr>
            <p14:xfrm>
              <a:off x="4854676" y="2278580"/>
              <a:ext cx="161925" cy="28574"/>
            </p14:xfrm>
          </p:contentPart>
        </mc:Choice>
        <mc:Fallback xmlns="">
          <p:pic>
            <p:nvPicPr>
              <p:cNvPr id="19" name="Ink 18">
                <a:extLst>
                  <a:ext uri="{FF2B5EF4-FFF2-40B4-BE49-F238E27FC236}">
                    <a16:creationId xmlns:a16="http://schemas.microsoft.com/office/drawing/2014/main" id="{7E666215-6DD6-4D99-B128-8573EE47BCD0}"/>
                  </a:ext>
                </a:extLst>
              </p:cNvPr>
              <p:cNvPicPr/>
              <p:nvPr/>
            </p:nvPicPr>
            <p:blipFill>
              <a:blip r:embed="rId15"/>
              <a:stretch>
                <a:fillRect/>
              </a:stretch>
            </p:blipFill>
            <p:spPr>
              <a:xfrm>
                <a:off x="4799222" y="2183333"/>
                <a:ext cx="272463" cy="218750"/>
              </a:xfrm>
              <a:prstGeom prst="rect">
                <a:avLst/>
              </a:prstGeom>
            </p:spPr>
          </p:pic>
        </mc:Fallback>
      </mc:AlternateContent>
      <p:sp>
        <p:nvSpPr>
          <p:cNvPr id="4" name="Slide Number Placeholder 3">
            <a:extLst>
              <a:ext uri="{FF2B5EF4-FFF2-40B4-BE49-F238E27FC236}">
                <a16:creationId xmlns:a16="http://schemas.microsoft.com/office/drawing/2014/main" id="{B40A859C-1A4D-4281-BFAF-781F784DC3FB}"/>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816256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ea typeface="+mn-lt"/>
                <a:cs typeface="+mn-lt"/>
              </a:rPr>
              <a:t>4.6 Implementation of ML Machines in FEA</a:t>
            </a:r>
            <a:endParaRPr lang="en-US" sz="2800">
              <a:ea typeface="+mn-lt"/>
              <a:cs typeface="+mn-lt"/>
            </a:endParaRPr>
          </a:p>
        </p:txBody>
      </p:sp>
      <p:sp>
        <p:nvSpPr>
          <p:cNvPr id="3" name="TextBox 2">
            <a:extLst>
              <a:ext uri="{FF2B5EF4-FFF2-40B4-BE49-F238E27FC236}">
                <a16:creationId xmlns:a16="http://schemas.microsoft.com/office/drawing/2014/main" id="{85CBFCDE-95ED-4FEC-A509-98898FD8799F}"/>
              </a:ext>
            </a:extLst>
          </p:cNvPr>
          <p:cNvSpPr txBox="1"/>
          <p:nvPr/>
        </p:nvSpPr>
        <p:spPr>
          <a:xfrm>
            <a:off x="1328994" y="3001843"/>
            <a:ext cx="95274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An opensource Finite Element(FE) Solver  </a:t>
            </a:r>
            <a:r>
              <a:rPr lang="en-US">
                <a:highlight>
                  <a:srgbClr val="00FF00"/>
                </a:highlight>
                <a:cs typeface="Calibri"/>
              </a:rPr>
              <a:t> Code_Aster</a:t>
            </a:r>
            <a:r>
              <a:rPr lang="en-US">
                <a:cs typeface="Calibri"/>
              </a:rPr>
              <a:t> has been proposed to implement the Molecular Dynamics Learned Machines through an external interface for custmized contitutive equation called  </a:t>
            </a:r>
            <a:r>
              <a:rPr lang="en-US">
                <a:highlight>
                  <a:srgbClr val="00FF00"/>
                </a:highlight>
                <a:cs typeface="Calibri"/>
              </a:rPr>
              <a:t>"MFront"</a:t>
            </a:r>
          </a:p>
        </p:txBody>
      </p:sp>
      <p:sp>
        <p:nvSpPr>
          <p:cNvPr id="4" name="Slide Number Placeholder 3">
            <a:extLst>
              <a:ext uri="{FF2B5EF4-FFF2-40B4-BE49-F238E27FC236}">
                <a16:creationId xmlns:a16="http://schemas.microsoft.com/office/drawing/2014/main" id="{F12B5CF1-B478-40A1-A7FE-9EB52313F4F2}"/>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97667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1.0 Problem Background</a:t>
            </a:r>
            <a:endParaRPr lang="en-US"/>
          </a:p>
        </p:txBody>
      </p:sp>
      <p:pic>
        <p:nvPicPr>
          <p:cNvPr id="4" name="Picture 4" descr="A picture containing text&#10;&#10;Description automatically generated">
            <a:extLst>
              <a:ext uri="{FF2B5EF4-FFF2-40B4-BE49-F238E27FC236}">
                <a16:creationId xmlns:a16="http://schemas.microsoft.com/office/drawing/2014/main" id="{86447E44-599F-4942-958B-7F551D7E090B}"/>
              </a:ext>
            </a:extLst>
          </p:cNvPr>
          <p:cNvPicPr>
            <a:picLocks noChangeAspect="1"/>
          </p:cNvPicPr>
          <p:nvPr/>
        </p:nvPicPr>
        <p:blipFill>
          <a:blip r:embed="rId2"/>
          <a:stretch>
            <a:fillRect/>
          </a:stretch>
        </p:blipFill>
        <p:spPr>
          <a:xfrm>
            <a:off x="4622181" y="3821888"/>
            <a:ext cx="5744735" cy="2596758"/>
          </a:xfrm>
          <a:prstGeom prst="rect">
            <a:avLst/>
          </a:prstGeom>
        </p:spPr>
      </p:pic>
      <p:pic>
        <p:nvPicPr>
          <p:cNvPr id="8" name="Picture 8">
            <a:extLst>
              <a:ext uri="{FF2B5EF4-FFF2-40B4-BE49-F238E27FC236}">
                <a16:creationId xmlns:a16="http://schemas.microsoft.com/office/drawing/2014/main" id="{39CD9FD1-F375-4206-A9E1-2C9B0BF34F46}"/>
              </a:ext>
            </a:extLst>
          </p:cNvPr>
          <p:cNvPicPr>
            <a:picLocks noChangeAspect="1"/>
          </p:cNvPicPr>
          <p:nvPr/>
        </p:nvPicPr>
        <p:blipFill>
          <a:blip r:embed="rId3"/>
          <a:stretch>
            <a:fillRect/>
          </a:stretch>
        </p:blipFill>
        <p:spPr>
          <a:xfrm>
            <a:off x="4621285" y="950521"/>
            <a:ext cx="6729760" cy="2682042"/>
          </a:xfrm>
          <a:prstGeom prst="rect">
            <a:avLst/>
          </a:prstGeom>
        </p:spPr>
      </p:pic>
      <p:sp>
        <p:nvSpPr>
          <p:cNvPr id="9" name="TextBox 8">
            <a:extLst>
              <a:ext uri="{FF2B5EF4-FFF2-40B4-BE49-F238E27FC236}">
                <a16:creationId xmlns:a16="http://schemas.microsoft.com/office/drawing/2014/main" id="{2842D382-48DE-4A0E-B782-9E6BCBD604C1}"/>
              </a:ext>
            </a:extLst>
          </p:cNvPr>
          <p:cNvSpPr txBox="1"/>
          <p:nvPr/>
        </p:nvSpPr>
        <p:spPr>
          <a:xfrm>
            <a:off x="143108" y="1109546"/>
            <a:ext cx="4267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cs typeface="Calibri"/>
              </a:rPr>
              <a:t>Metal Matrix Nanocomposites(MMNC)</a:t>
            </a:r>
          </a:p>
          <a:p>
            <a:endParaRPr lang="en-US">
              <a:solidFill>
                <a:schemeClr val="accent1"/>
              </a:solidFill>
              <a:cs typeface="Calibri"/>
            </a:endParaRPr>
          </a:p>
          <a:p>
            <a:r>
              <a:rPr lang="en-US">
                <a:cs typeface="Calibri"/>
              </a:rPr>
              <a:t>Example: Al-CNT, Al-SiC, Al-Al2O3 etc</a:t>
            </a:r>
          </a:p>
        </p:txBody>
      </p:sp>
      <p:sp>
        <p:nvSpPr>
          <p:cNvPr id="10" name="TextBox 9">
            <a:extLst>
              <a:ext uri="{FF2B5EF4-FFF2-40B4-BE49-F238E27FC236}">
                <a16:creationId xmlns:a16="http://schemas.microsoft.com/office/drawing/2014/main" id="{BC618C1F-5F0C-412E-ACAA-4AAAFE987D71}"/>
              </a:ext>
            </a:extLst>
          </p:cNvPr>
          <p:cNvSpPr txBox="1"/>
          <p:nvPr/>
        </p:nvSpPr>
        <p:spPr>
          <a:xfrm>
            <a:off x="146592" y="2339666"/>
            <a:ext cx="34959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Enhanced Mechanical Properties compared to Micro-composites and Unreinforced Matrix</a:t>
            </a:r>
          </a:p>
        </p:txBody>
      </p:sp>
      <p:sp>
        <p:nvSpPr>
          <p:cNvPr id="12" name="TextBox 11">
            <a:extLst>
              <a:ext uri="{FF2B5EF4-FFF2-40B4-BE49-F238E27FC236}">
                <a16:creationId xmlns:a16="http://schemas.microsoft.com/office/drawing/2014/main" id="{C9A4242A-B03B-4058-8407-D37C986C71A4}"/>
              </a:ext>
            </a:extLst>
          </p:cNvPr>
          <p:cNvSpPr txBox="1"/>
          <p:nvPr/>
        </p:nvSpPr>
        <p:spPr>
          <a:xfrm>
            <a:off x="146592" y="3640641"/>
            <a:ext cx="34959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reason for this enhancement is attributed to the very high </a:t>
            </a:r>
            <a:r>
              <a:rPr lang="en-US">
                <a:highlight>
                  <a:srgbClr val="00FF00"/>
                </a:highlight>
                <a:cs typeface="Calibri"/>
              </a:rPr>
              <a:t>nanoparticle-matrix Interface to volume ratio</a:t>
            </a:r>
            <a:r>
              <a:rPr lang="en-US">
                <a:cs typeface="Calibri"/>
              </a:rPr>
              <a:t> in these MMNCs</a:t>
            </a:r>
            <a:endParaRPr lang="en-US"/>
          </a:p>
        </p:txBody>
      </p:sp>
      <p:sp>
        <p:nvSpPr>
          <p:cNvPr id="13" name="TextBox 12">
            <a:extLst>
              <a:ext uri="{FF2B5EF4-FFF2-40B4-BE49-F238E27FC236}">
                <a16:creationId xmlns:a16="http://schemas.microsoft.com/office/drawing/2014/main" id="{AFEBB84E-6D2A-4283-98D2-C9C1355FA543}"/>
              </a:ext>
            </a:extLst>
          </p:cNvPr>
          <p:cNvSpPr txBox="1"/>
          <p:nvPr/>
        </p:nvSpPr>
        <p:spPr>
          <a:xfrm>
            <a:off x="202348" y="5173933"/>
            <a:ext cx="349590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Multiscale modeling technique is needed that can relate these </a:t>
            </a:r>
            <a:r>
              <a:rPr lang="en-US">
                <a:solidFill>
                  <a:srgbClr val="00B050"/>
                </a:solidFill>
                <a:cs typeface="Calibri"/>
              </a:rPr>
              <a:t>nanoscale structures</a:t>
            </a:r>
            <a:r>
              <a:rPr lang="en-US">
                <a:cs typeface="Calibri"/>
              </a:rPr>
              <a:t> with their corresponding </a:t>
            </a:r>
            <a:r>
              <a:rPr lang="en-US">
                <a:solidFill>
                  <a:srgbClr val="00B050"/>
                </a:solidFill>
                <a:cs typeface="Calibri"/>
              </a:rPr>
              <a:t>macroscale properties</a:t>
            </a:r>
          </a:p>
        </p:txBody>
      </p:sp>
      <p:sp>
        <p:nvSpPr>
          <p:cNvPr id="3" name="Slide Number Placeholder 2">
            <a:extLst>
              <a:ext uri="{FF2B5EF4-FFF2-40B4-BE49-F238E27FC236}">
                <a16:creationId xmlns:a16="http://schemas.microsoft.com/office/drawing/2014/main" id="{8CE36328-5A4B-43B7-8B2C-E709F6A940BE}"/>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57716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5.0 Key Questions and Challenges</a:t>
            </a:r>
          </a:p>
        </p:txBody>
      </p:sp>
      <p:sp>
        <p:nvSpPr>
          <p:cNvPr id="3" name="TextBox 2">
            <a:extLst>
              <a:ext uri="{FF2B5EF4-FFF2-40B4-BE49-F238E27FC236}">
                <a16:creationId xmlns:a16="http://schemas.microsoft.com/office/drawing/2014/main" id="{62C0697D-9013-406A-A23E-3398ABA45E95}"/>
              </a:ext>
            </a:extLst>
          </p:cNvPr>
          <p:cNvSpPr txBox="1"/>
          <p:nvPr/>
        </p:nvSpPr>
        <p:spPr>
          <a:xfrm>
            <a:off x="718354" y="986943"/>
            <a:ext cx="11082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The defect mode prediction from the classification model reported in (Xiao </a:t>
            </a:r>
            <a:r>
              <a:rPr lang="en-US" err="1"/>
              <a:t>el</a:t>
            </a:r>
            <a:r>
              <a:rPr lang="en-US"/>
              <a:t> al,2020) is not consistent in the shear direction</a:t>
            </a:r>
            <a:endParaRPr lang="en-US">
              <a:cs typeface="Calibri"/>
            </a:endParaRPr>
          </a:p>
        </p:txBody>
      </p:sp>
      <p:pic>
        <p:nvPicPr>
          <p:cNvPr id="4" name="Picture 4" descr="Chart, histogram, scatter chart&#10;&#10;Description automatically generated">
            <a:extLst>
              <a:ext uri="{FF2B5EF4-FFF2-40B4-BE49-F238E27FC236}">
                <a16:creationId xmlns:a16="http://schemas.microsoft.com/office/drawing/2014/main" id="{3BD94BB3-123E-44A8-AD4A-F33EEE7CB474}"/>
              </a:ext>
            </a:extLst>
          </p:cNvPr>
          <p:cNvPicPr>
            <a:picLocks noChangeAspect="1"/>
          </p:cNvPicPr>
          <p:nvPr/>
        </p:nvPicPr>
        <p:blipFill>
          <a:blip r:embed="rId2"/>
          <a:stretch>
            <a:fillRect/>
          </a:stretch>
        </p:blipFill>
        <p:spPr>
          <a:xfrm>
            <a:off x="2268795" y="1719009"/>
            <a:ext cx="7204586" cy="2776981"/>
          </a:xfrm>
          <a:prstGeom prst="rect">
            <a:avLst/>
          </a:prstGeom>
        </p:spPr>
      </p:pic>
      <p:pic>
        <p:nvPicPr>
          <p:cNvPr id="5" name="Picture 5" descr="A picture containing icon&#10;&#10;Description automatically generated">
            <a:extLst>
              <a:ext uri="{FF2B5EF4-FFF2-40B4-BE49-F238E27FC236}">
                <a16:creationId xmlns:a16="http://schemas.microsoft.com/office/drawing/2014/main" id="{91B95133-AE48-4105-8297-7638FBC203D3}"/>
              </a:ext>
            </a:extLst>
          </p:cNvPr>
          <p:cNvPicPr>
            <a:picLocks noChangeAspect="1"/>
          </p:cNvPicPr>
          <p:nvPr/>
        </p:nvPicPr>
        <p:blipFill>
          <a:blip r:embed="rId3"/>
          <a:stretch>
            <a:fillRect/>
          </a:stretch>
        </p:blipFill>
        <p:spPr>
          <a:xfrm>
            <a:off x="1061885" y="4407310"/>
            <a:ext cx="3529780" cy="2320412"/>
          </a:xfrm>
          <a:prstGeom prst="rect">
            <a:avLst/>
          </a:prstGeom>
        </p:spPr>
      </p:pic>
      <p:pic>
        <p:nvPicPr>
          <p:cNvPr id="6" name="Picture 6">
            <a:extLst>
              <a:ext uri="{FF2B5EF4-FFF2-40B4-BE49-F238E27FC236}">
                <a16:creationId xmlns:a16="http://schemas.microsoft.com/office/drawing/2014/main" id="{3F643B9B-D0CE-48C0-BC26-A510E56200B3}"/>
              </a:ext>
            </a:extLst>
          </p:cNvPr>
          <p:cNvPicPr>
            <a:picLocks noChangeAspect="1"/>
          </p:cNvPicPr>
          <p:nvPr/>
        </p:nvPicPr>
        <p:blipFill>
          <a:blip r:embed="rId4"/>
          <a:stretch>
            <a:fillRect/>
          </a:stretch>
        </p:blipFill>
        <p:spPr>
          <a:xfrm>
            <a:off x="4441723" y="4530213"/>
            <a:ext cx="3406877" cy="2283541"/>
          </a:xfrm>
          <a:prstGeom prst="rect">
            <a:avLst/>
          </a:prstGeom>
        </p:spPr>
      </p:pic>
      <p:pic>
        <p:nvPicPr>
          <p:cNvPr id="7" name="Picture 7" descr="A picture containing background pattern&#10;&#10;Description automatically generated">
            <a:extLst>
              <a:ext uri="{FF2B5EF4-FFF2-40B4-BE49-F238E27FC236}">
                <a16:creationId xmlns:a16="http://schemas.microsoft.com/office/drawing/2014/main" id="{0CC0D8C0-7EFC-4AAC-BE75-AAF636D6F3C7}"/>
              </a:ext>
            </a:extLst>
          </p:cNvPr>
          <p:cNvPicPr>
            <a:picLocks noChangeAspect="1"/>
          </p:cNvPicPr>
          <p:nvPr/>
        </p:nvPicPr>
        <p:blipFill>
          <a:blip r:embed="rId5"/>
          <a:stretch>
            <a:fillRect/>
          </a:stretch>
        </p:blipFill>
        <p:spPr>
          <a:xfrm>
            <a:off x="7858432" y="4444181"/>
            <a:ext cx="3406877" cy="2283542"/>
          </a:xfrm>
          <a:prstGeom prst="rect">
            <a:avLst/>
          </a:prstGeom>
        </p:spPr>
      </p:pic>
      <p:sp>
        <p:nvSpPr>
          <p:cNvPr id="8" name="Slide Number Placeholder 7">
            <a:extLst>
              <a:ext uri="{FF2B5EF4-FFF2-40B4-BE49-F238E27FC236}">
                <a16:creationId xmlns:a16="http://schemas.microsoft.com/office/drawing/2014/main" id="{81A5C72C-E9D6-42F1-8BB1-8082A6733A6D}"/>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3377611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5.0 Key Questions and Challenges</a:t>
            </a:r>
          </a:p>
        </p:txBody>
      </p:sp>
      <p:sp>
        <p:nvSpPr>
          <p:cNvPr id="3" name="TextBox 2">
            <a:extLst>
              <a:ext uri="{FF2B5EF4-FFF2-40B4-BE49-F238E27FC236}">
                <a16:creationId xmlns:a16="http://schemas.microsoft.com/office/drawing/2014/main" id="{62C0697D-9013-406A-A23E-3398ABA45E95}"/>
              </a:ext>
            </a:extLst>
          </p:cNvPr>
          <p:cNvSpPr txBox="1"/>
          <p:nvPr/>
        </p:nvSpPr>
        <p:spPr>
          <a:xfrm>
            <a:off x="558580" y="1626040"/>
            <a:ext cx="110828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Implementation of frame invariance into the Machine Learning Model</a:t>
            </a:r>
          </a:p>
          <a:p>
            <a:endParaRPr lang="en-US">
              <a:cs typeface="Calibri"/>
            </a:endParaRPr>
          </a:p>
          <a:p>
            <a:r>
              <a:rPr lang="en-US">
                <a:cs typeface="Calibri"/>
              </a:rPr>
              <a:t>3. The database created from the MD simulation result needs to be optimized for better training of ML model. Some data will be much more important than the others. For example, for classification model, data point closer to the decision boundaries are much more important than the other.</a:t>
            </a:r>
          </a:p>
          <a:p>
            <a:endParaRPr lang="en-US">
              <a:cs typeface="Calibri"/>
            </a:endParaRPr>
          </a:p>
          <a:p>
            <a:r>
              <a:rPr lang="en-US">
                <a:cs typeface="Calibri"/>
              </a:rPr>
              <a:t>4. For the 1D inclusion </a:t>
            </a:r>
            <a:r>
              <a:rPr lang="en-US" err="1">
                <a:cs typeface="Calibri"/>
              </a:rPr>
              <a:t>ie</a:t>
            </a:r>
            <a:r>
              <a:rPr lang="en-US">
                <a:cs typeface="Calibri"/>
              </a:rPr>
              <a:t>; Al-CNT, Orientation of the CNT will also need to be incorporate into the learning model</a:t>
            </a:r>
          </a:p>
          <a:p>
            <a:endParaRPr lang="en-US">
              <a:cs typeface="Calibri"/>
            </a:endParaRPr>
          </a:p>
          <a:p>
            <a:r>
              <a:rPr lang="en-US">
                <a:cs typeface="Calibri"/>
              </a:rPr>
              <a:t>5. Molecular Dynamics Simulation stress results has dependency on the strain rate applied. This affect needs to be closely looked into.</a:t>
            </a:r>
          </a:p>
          <a:p>
            <a:endParaRPr lang="en-US">
              <a:cs typeface="Calibri"/>
            </a:endParaRPr>
          </a:p>
          <a:p>
            <a:r>
              <a:rPr lang="en-US">
                <a:cs typeface="Calibri"/>
              </a:rPr>
              <a:t>6. The interatomic potential of the inclusion and interface needs to be examined closely as, this parameter controls the atomistic information passed to the continuum. </a:t>
            </a:r>
          </a:p>
          <a:p>
            <a:endParaRPr lang="en-US">
              <a:cs typeface="Calibri"/>
            </a:endParaRPr>
          </a:p>
        </p:txBody>
      </p:sp>
      <p:sp>
        <p:nvSpPr>
          <p:cNvPr id="4" name="Slide Number Placeholder 3">
            <a:extLst>
              <a:ext uri="{FF2B5EF4-FFF2-40B4-BE49-F238E27FC236}">
                <a16:creationId xmlns:a16="http://schemas.microsoft.com/office/drawing/2014/main" id="{6F049C90-8A85-443D-BC6B-FC157447BF29}"/>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57748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1.0 Problem Background(2)</a:t>
            </a:r>
            <a:endParaRPr lang="en-US"/>
          </a:p>
        </p:txBody>
      </p:sp>
      <p:sp>
        <p:nvSpPr>
          <p:cNvPr id="4" name="TextBox 3">
            <a:extLst>
              <a:ext uri="{FF2B5EF4-FFF2-40B4-BE49-F238E27FC236}">
                <a16:creationId xmlns:a16="http://schemas.microsoft.com/office/drawing/2014/main" id="{2603DC96-79DF-4FDC-B3D5-0AFF7FA52580}"/>
              </a:ext>
            </a:extLst>
          </p:cNvPr>
          <p:cNvSpPr txBox="1"/>
          <p:nvPr/>
        </p:nvSpPr>
        <p:spPr>
          <a:xfrm>
            <a:off x="4278351" y="812180"/>
            <a:ext cx="35144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solidFill>
              </a:rPr>
              <a:t>Multiscale Modeling </a:t>
            </a:r>
            <a:endParaRPr lang="en-US" sz="2000">
              <a:solidFill>
                <a:schemeClr val="accent1"/>
              </a:solidFill>
              <a:cs typeface="Calibri"/>
            </a:endParaRPr>
          </a:p>
        </p:txBody>
      </p:sp>
      <p:pic>
        <p:nvPicPr>
          <p:cNvPr id="7" name="Picture 7" descr="Diagram&#10;&#10;Description automatically generated">
            <a:extLst>
              <a:ext uri="{FF2B5EF4-FFF2-40B4-BE49-F238E27FC236}">
                <a16:creationId xmlns:a16="http://schemas.microsoft.com/office/drawing/2014/main" id="{1B0EAA39-8BE7-483C-B029-DCB349A3D96E}"/>
              </a:ext>
            </a:extLst>
          </p:cNvPr>
          <p:cNvPicPr>
            <a:picLocks noChangeAspect="1"/>
          </p:cNvPicPr>
          <p:nvPr/>
        </p:nvPicPr>
        <p:blipFill>
          <a:blip r:embed="rId2"/>
          <a:stretch>
            <a:fillRect/>
          </a:stretch>
        </p:blipFill>
        <p:spPr>
          <a:xfrm>
            <a:off x="3313551" y="1757760"/>
            <a:ext cx="4899102" cy="2051890"/>
          </a:xfrm>
          <a:prstGeom prst="rect">
            <a:avLst/>
          </a:prstGeom>
        </p:spPr>
      </p:pic>
      <p:sp>
        <p:nvSpPr>
          <p:cNvPr id="8" name="TextBox 7">
            <a:extLst>
              <a:ext uri="{FF2B5EF4-FFF2-40B4-BE49-F238E27FC236}">
                <a16:creationId xmlns:a16="http://schemas.microsoft.com/office/drawing/2014/main" id="{E39B612F-2379-4DF8-973A-32F77F2E0574}"/>
              </a:ext>
            </a:extLst>
          </p:cNvPr>
          <p:cNvSpPr txBox="1"/>
          <p:nvPr/>
        </p:nvSpPr>
        <p:spPr>
          <a:xfrm>
            <a:off x="306276" y="1300319"/>
            <a:ext cx="48737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Conventional Hierarchical Multiscale Modeling:</a:t>
            </a:r>
          </a:p>
        </p:txBody>
      </p:sp>
      <p:sp>
        <p:nvSpPr>
          <p:cNvPr id="9" name="TextBox 8">
            <a:extLst>
              <a:ext uri="{FF2B5EF4-FFF2-40B4-BE49-F238E27FC236}">
                <a16:creationId xmlns:a16="http://schemas.microsoft.com/office/drawing/2014/main" id="{F93DA770-DD51-4C32-9025-48733C3CB0B1}"/>
              </a:ext>
            </a:extLst>
          </p:cNvPr>
          <p:cNvSpPr txBox="1"/>
          <p:nvPr/>
        </p:nvSpPr>
        <p:spPr>
          <a:xfrm>
            <a:off x="1057002" y="4044327"/>
            <a:ext cx="105630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Nanoscale Atomic Model ----&gt; </a:t>
            </a:r>
            <a:r>
              <a:rPr lang="en-US">
                <a:highlight>
                  <a:srgbClr val="00FF00"/>
                </a:highlight>
              </a:rPr>
              <a:t>Homogenization</a:t>
            </a:r>
            <a:r>
              <a:rPr lang="en-US"/>
              <a:t>---&gt; Equivalent-Continuum-Model(RVE)--&gt;Macroscale Simulation</a:t>
            </a:r>
          </a:p>
          <a:p>
            <a:endParaRPr lang="en-US">
              <a:cs typeface="Calibri"/>
            </a:endParaRPr>
          </a:p>
          <a:p>
            <a:pPr algn="ctr"/>
            <a:r>
              <a:rPr lang="en-US">
                <a:solidFill>
                  <a:srgbClr val="FF0000"/>
                </a:solidFill>
                <a:cs typeface="Calibri"/>
              </a:rPr>
              <a:t>Mechanical Propertiy of a material is controlled by its most dominant defect, for MMNc the most dominant defect is the </a:t>
            </a:r>
            <a:r>
              <a:rPr lang="en-US">
                <a:solidFill>
                  <a:srgbClr val="FF0000"/>
                </a:solidFill>
                <a:highlight>
                  <a:srgbClr val="00FF00"/>
                </a:highlight>
                <a:cs typeface="Calibri"/>
              </a:rPr>
              <a:t>nanoparticle and the interface between the nanoparticle and matrix</a:t>
            </a:r>
          </a:p>
          <a:p>
            <a:endParaRPr lang="en-US">
              <a:solidFill>
                <a:srgbClr val="FF0000"/>
              </a:solidFill>
              <a:highlight>
                <a:srgbClr val="00FF00"/>
              </a:highlight>
              <a:cs typeface="Calibri"/>
            </a:endParaRPr>
          </a:p>
          <a:p>
            <a:pPr algn="ctr"/>
            <a:r>
              <a:rPr lang="en-US">
                <a:solidFill>
                  <a:srgbClr val="FF0000"/>
                </a:solidFill>
                <a:cs typeface="Calibri"/>
              </a:rPr>
              <a:t>Conventional homogenization techniques has no way to Incorporate nanoparticle-matrix Interface Mechanisms into the model for the MMNCs</a:t>
            </a:r>
          </a:p>
          <a:p>
            <a:pPr algn="ctr"/>
            <a:endParaRPr lang="en-US">
              <a:solidFill>
                <a:srgbClr val="FF0000"/>
              </a:solidFill>
              <a:cs typeface="Calibri"/>
            </a:endParaRPr>
          </a:p>
          <a:p>
            <a:pPr algn="ctr"/>
            <a:r>
              <a:rPr lang="en-US">
                <a:solidFill>
                  <a:srgbClr val="00B050"/>
                </a:solidFill>
                <a:cs typeface="Calibri"/>
              </a:rPr>
              <a:t>A Possible Remedy, Machine Learning Enhanced Homogenization</a:t>
            </a:r>
            <a:endParaRPr lang="en-US">
              <a:solidFill>
                <a:srgbClr val="FF0000"/>
              </a:solidFill>
              <a:cs typeface="Calibri"/>
            </a:endParaRPr>
          </a:p>
        </p:txBody>
      </p:sp>
      <p:sp>
        <p:nvSpPr>
          <p:cNvPr id="3" name="Slide Number Placeholder 2">
            <a:extLst>
              <a:ext uri="{FF2B5EF4-FFF2-40B4-BE49-F238E27FC236}">
                <a16:creationId xmlns:a16="http://schemas.microsoft.com/office/drawing/2014/main" id="{60CA307A-359B-4B63-B403-F976E6B1CE9E}"/>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74351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407796E-2C5A-4526-95F8-9003906A5A59}"/>
              </a:ext>
            </a:extLst>
          </p:cNvPr>
          <p:cNvPicPr>
            <a:picLocks noChangeAspect="1"/>
          </p:cNvPicPr>
          <p:nvPr/>
        </p:nvPicPr>
        <p:blipFill>
          <a:blip r:embed="rId2"/>
          <a:stretch>
            <a:fillRect/>
          </a:stretch>
        </p:blipFill>
        <p:spPr>
          <a:xfrm>
            <a:off x="7374882" y="948876"/>
            <a:ext cx="4109224" cy="5067013"/>
          </a:xfrm>
          <a:prstGeom prst="rect">
            <a:avLst/>
          </a:prstGeom>
        </p:spPr>
      </p:pic>
      <p:pic>
        <p:nvPicPr>
          <p:cNvPr id="5" name="Picture 5" descr="Diagram&#10;&#10;Description automatically generated">
            <a:extLst>
              <a:ext uri="{FF2B5EF4-FFF2-40B4-BE49-F238E27FC236}">
                <a16:creationId xmlns:a16="http://schemas.microsoft.com/office/drawing/2014/main" id="{BEA38793-E052-4DBC-9C56-AC1811D210C4}"/>
              </a:ext>
            </a:extLst>
          </p:cNvPr>
          <p:cNvPicPr>
            <a:picLocks noChangeAspect="1"/>
          </p:cNvPicPr>
          <p:nvPr/>
        </p:nvPicPr>
        <p:blipFill>
          <a:blip r:embed="rId3"/>
          <a:stretch>
            <a:fillRect/>
          </a:stretch>
        </p:blipFill>
        <p:spPr>
          <a:xfrm>
            <a:off x="351741" y="1095610"/>
            <a:ext cx="2446867" cy="1853111"/>
          </a:xfrm>
          <a:prstGeom prst="rect">
            <a:avLst/>
          </a:prstGeom>
        </p:spPr>
      </p:pic>
      <p:pic>
        <p:nvPicPr>
          <p:cNvPr id="6" name="Picture 6" descr="Text&#10;&#10;Description automatically generated">
            <a:extLst>
              <a:ext uri="{FF2B5EF4-FFF2-40B4-BE49-F238E27FC236}">
                <a16:creationId xmlns:a16="http://schemas.microsoft.com/office/drawing/2014/main" id="{45C74450-7594-4C44-9D33-5BB3AF96386A}"/>
              </a:ext>
            </a:extLst>
          </p:cNvPr>
          <p:cNvPicPr>
            <a:picLocks noChangeAspect="1"/>
          </p:cNvPicPr>
          <p:nvPr/>
        </p:nvPicPr>
        <p:blipFill>
          <a:blip r:embed="rId4"/>
          <a:stretch>
            <a:fillRect/>
          </a:stretch>
        </p:blipFill>
        <p:spPr>
          <a:xfrm>
            <a:off x="326341" y="5248084"/>
            <a:ext cx="2641600" cy="116177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70DBAE-7378-46EF-8925-8D2356402A0A}"/>
                  </a:ext>
                </a:extLst>
              </p:cNvPr>
              <p:cNvSpPr txBox="1"/>
              <p:nvPr/>
            </p:nvSpPr>
            <p:spPr>
              <a:xfrm>
                <a:off x="3438466" y="2275083"/>
                <a:ext cx="3810000" cy="3139321"/>
              </a:xfrm>
              <a:prstGeom prst="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Macro-scale Boundary Value Problem</a:t>
                </a:r>
              </a:p>
              <a:p>
                <a:endParaRPr lang="en-US">
                  <a:cs typeface="Calibri"/>
                </a:endParaRPr>
              </a:p>
              <a:p>
                <a:r>
                  <a:rPr lang="en-US">
                    <a:cs typeface="Calibri"/>
                  </a:rPr>
                  <a:t>1.  Conservation Laws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a:rPr>
                        <m:t>𝑑𝑖𝑣</m:t>
                      </m:r>
                      <m:r>
                        <a:rPr lang="en-US" b="0" i="1" smtClean="0">
                          <a:latin typeface="Cambria Math" panose="02040503050406030204" pitchFamily="18" charset="0"/>
                          <a:cs typeface="Calibri"/>
                        </a:rPr>
                        <m:t> </m:t>
                      </m:r>
                      <m:r>
                        <a:rPr lang="en-US" b="0" i="1" smtClean="0">
                          <a:latin typeface="Cambria Math" panose="02040503050406030204" pitchFamily="18" charset="0"/>
                          <a:cs typeface="Calibri"/>
                        </a:rPr>
                        <m:t>𝜎</m:t>
                      </m:r>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𝑓</m:t>
                      </m:r>
                      <m:r>
                        <a:rPr lang="en-US" b="0" i="1" smtClean="0">
                          <a:latin typeface="Cambria Math" panose="02040503050406030204" pitchFamily="18" charset="0"/>
                          <a:cs typeface="Calibri"/>
                        </a:rPr>
                        <m:t>=0</m:t>
                      </m:r>
                    </m:oMath>
                  </m:oMathPara>
                </a14:m>
                <a:endParaRPr lang="en-US" b="0">
                  <a:cs typeface="Calibri"/>
                </a:endParaRPr>
              </a:p>
              <a:p>
                <a:endParaRPr lang="en-US">
                  <a:cs typeface="Calibri"/>
                </a:endParaRPr>
              </a:p>
              <a:p>
                <a:r>
                  <a:rPr lang="en-US">
                    <a:cs typeface="Calibri"/>
                  </a:rPr>
                  <a:t>2.  Kinematics Laws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a:rPr>
                        <m:t>𝜖</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𝑢</m:t>
                          </m:r>
                        </m:e>
                      </m:d>
                      <m:r>
                        <a:rPr lang="en-US" b="0" i="1" smtClean="0">
                          <a:latin typeface="Cambria Math" panose="02040503050406030204" pitchFamily="18" charset="0"/>
                          <a:cs typeface="Calibri"/>
                        </a:rPr>
                        <m:t>=</m:t>
                      </m:r>
                      <m:r>
                        <a:rPr lang="en-US" b="0" i="0" smtClean="0">
                          <a:latin typeface="Cambria Math" panose="02040503050406030204" pitchFamily="18" charset="0"/>
                          <a:cs typeface="Calibri"/>
                        </a:rPr>
                        <m:t>1/2(</m:t>
                      </m:r>
                      <m:r>
                        <m:rPr>
                          <m:sty m:val="p"/>
                        </m:rPr>
                        <a:rPr lang="en-US" b="0" i="0" smtClean="0">
                          <a:latin typeface="Cambria Math" panose="02040503050406030204" pitchFamily="18" charset="0"/>
                          <a:cs typeface="Calibri"/>
                        </a:rPr>
                        <m:t>Δ</m:t>
                      </m:r>
                      <m:r>
                        <a:rPr lang="en-US" b="0" i="1" smtClean="0">
                          <a:latin typeface="Cambria Math" panose="02040503050406030204" pitchFamily="18" charset="0"/>
                          <a:cs typeface="Calibri"/>
                        </a:rPr>
                        <m:t>𝑢</m:t>
                      </m:r>
                      <m:r>
                        <a:rPr lang="en-US" b="0" i="1" smtClean="0">
                          <a:latin typeface="Cambria Math" panose="02040503050406030204" pitchFamily="18" charset="0"/>
                          <a:cs typeface="Calibri"/>
                        </a:rPr>
                        <m:t>+</m:t>
                      </m:r>
                      <m:r>
                        <m:rPr>
                          <m:sty m:val="p"/>
                        </m:rPr>
                        <a:rPr lang="en-US" b="0" i="0" smtClean="0">
                          <a:latin typeface="Cambria Math" panose="02040503050406030204" pitchFamily="18" charset="0"/>
                          <a:cs typeface="Calibri"/>
                        </a:rPr>
                        <m:t>Δ</m:t>
                      </m:r>
                      <m:sSup>
                        <m:sSupPr>
                          <m:ctrlPr>
                            <a:rPr lang="en-US" b="0" i="1" smtClean="0">
                              <a:latin typeface="Cambria Math" panose="02040503050406030204" pitchFamily="18" charset="0"/>
                              <a:cs typeface="Calibri"/>
                            </a:rPr>
                          </m:ctrlPr>
                        </m:sSupPr>
                        <m:e>
                          <m:r>
                            <a:rPr lang="en-US" b="0" i="1" smtClean="0">
                              <a:latin typeface="Cambria Math" panose="02040503050406030204" pitchFamily="18" charset="0"/>
                              <a:cs typeface="Calibri"/>
                            </a:rPr>
                            <m:t>𝑢</m:t>
                          </m:r>
                        </m:e>
                        <m:sup>
                          <m:r>
                            <a:rPr lang="en-US" b="0" i="1" smtClean="0">
                              <a:latin typeface="Cambria Math" panose="02040503050406030204" pitchFamily="18" charset="0"/>
                              <a:cs typeface="Calibri"/>
                            </a:rPr>
                            <m:t>𝑇</m:t>
                          </m:r>
                        </m:sup>
                      </m:sSup>
                      <m:r>
                        <a:rPr lang="en-US" b="0" i="1" smtClean="0">
                          <a:latin typeface="Cambria Math" panose="02040503050406030204" pitchFamily="18" charset="0"/>
                          <a:cs typeface="Calibri"/>
                        </a:rPr>
                        <m:t>)</m:t>
                      </m:r>
                    </m:oMath>
                  </m:oMathPara>
                </a14:m>
                <a:endParaRPr lang="en-US">
                  <a:cs typeface="Calibri"/>
                </a:endParaRPr>
              </a:p>
              <a:p>
                <a:endParaRPr lang="en-US">
                  <a:cs typeface="Calibri"/>
                </a:endParaRPr>
              </a:p>
              <a:p>
                <a:r>
                  <a:rPr lang="en-US">
                    <a:solidFill>
                      <a:srgbClr val="00B050"/>
                    </a:solidFill>
                    <a:cs typeface="Calibri"/>
                  </a:rPr>
                  <a:t>3.  Constitutive Laws</a:t>
                </a:r>
              </a:p>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cs typeface="Calibri"/>
                        </a:rPr>
                        <m:t>𝜎</m:t>
                      </m:r>
                      <m:r>
                        <a:rPr lang="en-US" b="0" i="1" smtClean="0">
                          <a:solidFill>
                            <a:srgbClr val="00B050"/>
                          </a:solidFill>
                          <a:latin typeface="Cambria Math" panose="02040503050406030204" pitchFamily="18" charset="0"/>
                          <a:cs typeface="Calibri"/>
                        </a:rPr>
                        <m:t>=</m:t>
                      </m:r>
                      <m:r>
                        <a:rPr lang="en-US" b="0" i="1" smtClean="0">
                          <a:solidFill>
                            <a:srgbClr val="00B050"/>
                          </a:solidFill>
                          <a:latin typeface="Cambria Math" panose="02040503050406030204" pitchFamily="18" charset="0"/>
                          <a:cs typeface="Calibri"/>
                        </a:rPr>
                        <m:t>𝐷𝑊</m:t>
                      </m:r>
                      <m:r>
                        <a:rPr lang="en-US" b="0" i="1" smtClean="0">
                          <a:solidFill>
                            <a:srgbClr val="00B050"/>
                          </a:solidFill>
                          <a:latin typeface="Cambria Math" panose="02040503050406030204" pitchFamily="18" charset="0"/>
                          <a:cs typeface="Calibri"/>
                        </a:rPr>
                        <m:t>(</m:t>
                      </m:r>
                      <m:r>
                        <a:rPr lang="en-US" b="0" i="1" smtClean="0">
                          <a:solidFill>
                            <a:srgbClr val="00B050"/>
                          </a:solidFill>
                          <a:latin typeface="Cambria Math" panose="02040503050406030204" pitchFamily="18" charset="0"/>
                          <a:cs typeface="Calibri"/>
                        </a:rPr>
                        <m:t>𝑢</m:t>
                      </m:r>
                      <m:r>
                        <a:rPr lang="en-US" b="0" i="1" smtClean="0">
                          <a:solidFill>
                            <a:srgbClr val="00B050"/>
                          </a:solidFill>
                          <a:latin typeface="Cambria Math" panose="02040503050406030204" pitchFamily="18" charset="0"/>
                          <a:cs typeface="Calibri"/>
                        </a:rPr>
                        <m:t>)</m:t>
                      </m:r>
                    </m:oMath>
                  </m:oMathPara>
                </a14:m>
                <a:endParaRPr lang="en-US">
                  <a:solidFill>
                    <a:srgbClr val="00B050"/>
                  </a:solidFill>
                  <a:cs typeface="Calibri"/>
                </a:endParaRPr>
              </a:p>
              <a:p>
                <a:endParaRPr lang="en-US">
                  <a:solidFill>
                    <a:srgbClr val="00B050"/>
                  </a:solidFill>
                  <a:cs typeface="Calibri"/>
                </a:endParaRPr>
              </a:p>
            </p:txBody>
          </p:sp>
        </mc:Choice>
        <mc:Fallback xmlns="">
          <p:sp>
            <p:nvSpPr>
              <p:cNvPr id="2" name="TextBox 1">
                <a:extLst>
                  <a:ext uri="{FF2B5EF4-FFF2-40B4-BE49-F238E27FC236}">
                    <a16:creationId xmlns:a16="http://schemas.microsoft.com/office/drawing/2014/main" id="{3870DBAE-7378-46EF-8925-8D2356402A0A}"/>
                  </a:ext>
                </a:extLst>
              </p:cNvPr>
              <p:cNvSpPr txBox="1">
                <a:spLocks noRot="1" noChangeAspect="1" noMove="1" noResize="1" noEditPoints="1" noAdjustHandles="1" noChangeArrowheads="1" noChangeShapeType="1" noTextEdit="1"/>
              </p:cNvSpPr>
              <p:nvPr/>
            </p:nvSpPr>
            <p:spPr>
              <a:xfrm>
                <a:off x="3438466" y="2275083"/>
                <a:ext cx="3810000" cy="3139321"/>
              </a:xfrm>
              <a:prstGeom prst="rect">
                <a:avLst/>
              </a:prstGeom>
              <a:blipFill>
                <a:blip r:embed="rId5"/>
                <a:stretch>
                  <a:fillRect l="-1116" t="-774"/>
                </a:stretch>
              </a:blipFill>
              <a:ln>
                <a:solidFill>
                  <a:srgbClr val="0070C0"/>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12C6BFCE-4C18-4A36-958E-6AC131BF7A15}"/>
              </a:ext>
            </a:extLst>
          </p:cNvPr>
          <p:cNvSpPr txBox="1"/>
          <p:nvPr/>
        </p:nvSpPr>
        <p:spPr>
          <a:xfrm>
            <a:off x="267074" y="244476"/>
            <a:ext cx="11217032"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2.0 Scope of Research</a:t>
            </a:r>
          </a:p>
        </p:txBody>
      </p:sp>
      <p:sp>
        <p:nvSpPr>
          <p:cNvPr id="10" name="TextBox 9">
            <a:extLst>
              <a:ext uri="{FF2B5EF4-FFF2-40B4-BE49-F238E27FC236}">
                <a16:creationId xmlns:a16="http://schemas.microsoft.com/office/drawing/2014/main" id="{F3F9F0D2-CC35-4182-9607-183DC367C9F5}"/>
              </a:ext>
            </a:extLst>
          </p:cNvPr>
          <p:cNvSpPr txBox="1"/>
          <p:nvPr/>
        </p:nvSpPr>
        <p:spPr>
          <a:xfrm>
            <a:off x="3439945" y="1315636"/>
            <a:ext cx="35144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1"/>
                </a:solidFill>
              </a:rPr>
              <a:t>ML-Based Multiscale Modeling</a:t>
            </a:r>
            <a:endParaRPr lang="en-US">
              <a:solidFill>
                <a:schemeClr val="accent1"/>
              </a:solidFill>
            </a:endParaRPr>
          </a:p>
          <a:p>
            <a:pPr algn="ctr"/>
            <a:r>
              <a:rPr lang="en-US" sz="2000">
                <a:solidFill>
                  <a:schemeClr val="accent1"/>
                </a:solidFill>
              </a:rPr>
              <a:t>(ML-enhanced Homogenization)</a:t>
            </a:r>
            <a:endParaRPr lang="en-US">
              <a:solidFill>
                <a:schemeClr val="accent1"/>
              </a:solidFill>
              <a:cs typeface="Calibri"/>
            </a:endParaRPr>
          </a:p>
        </p:txBody>
      </p:sp>
      <p:pic>
        <p:nvPicPr>
          <p:cNvPr id="8" name="Picture 5" descr="A picture containing text&#10;&#10;Description automatically generated">
            <a:extLst>
              <a:ext uri="{FF2B5EF4-FFF2-40B4-BE49-F238E27FC236}">
                <a16:creationId xmlns:a16="http://schemas.microsoft.com/office/drawing/2014/main" id="{80761763-A740-4DB1-A5ED-78B8A6CEFEA8}"/>
              </a:ext>
            </a:extLst>
          </p:cNvPr>
          <p:cNvPicPr>
            <a:picLocks noChangeAspect="1"/>
          </p:cNvPicPr>
          <p:nvPr/>
        </p:nvPicPr>
        <p:blipFill>
          <a:blip r:embed="rId6"/>
          <a:stretch>
            <a:fillRect/>
          </a:stretch>
        </p:blipFill>
        <p:spPr>
          <a:xfrm>
            <a:off x="348070" y="3009484"/>
            <a:ext cx="2471758" cy="1860524"/>
          </a:xfrm>
          <a:prstGeom prst="rect">
            <a:avLst/>
          </a:prstGeom>
        </p:spPr>
      </p:pic>
      <p:sp>
        <p:nvSpPr>
          <p:cNvPr id="7" name="Slide Number Placeholder 6">
            <a:extLst>
              <a:ext uri="{FF2B5EF4-FFF2-40B4-BE49-F238E27FC236}">
                <a16:creationId xmlns:a16="http://schemas.microsoft.com/office/drawing/2014/main" id="{10510FE1-18B0-4D19-BBA2-4825FEE88814}"/>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0791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3.0 Literature Review</a:t>
            </a:r>
          </a:p>
        </p:txBody>
      </p:sp>
      <p:sp>
        <p:nvSpPr>
          <p:cNvPr id="4" name="TextBox 3">
            <a:extLst>
              <a:ext uri="{FF2B5EF4-FFF2-40B4-BE49-F238E27FC236}">
                <a16:creationId xmlns:a16="http://schemas.microsoft.com/office/drawing/2014/main" id="{1345F87C-2C57-485B-9C70-BE992650E7E3}"/>
              </a:ext>
            </a:extLst>
          </p:cNvPr>
          <p:cNvSpPr txBox="1"/>
          <p:nvPr/>
        </p:nvSpPr>
        <p:spPr>
          <a:xfrm>
            <a:off x="426130" y="6057981"/>
            <a:ext cx="11654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Xiao S, Hu R, Li Z, Attarian S, Björk K M and </a:t>
            </a:r>
            <a:r>
              <a:rPr lang="en-US" err="1">
                <a:ea typeface="+mn-lt"/>
                <a:cs typeface="+mn-lt"/>
              </a:rPr>
              <a:t>Lendasse</a:t>
            </a:r>
            <a:r>
              <a:rPr lang="en-US">
                <a:ea typeface="+mn-lt"/>
                <a:cs typeface="+mn-lt"/>
              </a:rPr>
              <a:t>, A 2020 A machine-learning-enhanced hierarchical multiscale method for bridging from molecular dynamics to continua </a:t>
            </a:r>
            <a:r>
              <a:rPr lang="en-US" i="1">
                <a:ea typeface="+mn-lt"/>
                <a:cs typeface="+mn-lt"/>
              </a:rPr>
              <a:t>Neural </a:t>
            </a:r>
            <a:r>
              <a:rPr lang="en-US" i="1" err="1">
                <a:ea typeface="+mn-lt"/>
                <a:cs typeface="+mn-lt"/>
              </a:rPr>
              <a:t>Comput</a:t>
            </a:r>
            <a:r>
              <a:rPr lang="en-US" i="1">
                <a:ea typeface="+mn-lt"/>
                <a:cs typeface="+mn-lt"/>
              </a:rPr>
              <a:t>. Appl.</a:t>
            </a:r>
            <a:r>
              <a:rPr lang="en-US">
                <a:ea typeface="+mn-lt"/>
                <a:cs typeface="+mn-lt"/>
              </a:rPr>
              <a:t> </a:t>
            </a:r>
            <a:r>
              <a:rPr lang="en-US" b="1">
                <a:ea typeface="+mn-lt"/>
                <a:cs typeface="+mn-lt"/>
              </a:rPr>
              <a:t>32</a:t>
            </a:r>
            <a:r>
              <a:rPr lang="en-US">
                <a:ea typeface="+mn-lt"/>
                <a:cs typeface="+mn-lt"/>
              </a:rPr>
              <a:t> 14359–73</a:t>
            </a:r>
          </a:p>
        </p:txBody>
      </p:sp>
      <p:pic>
        <p:nvPicPr>
          <p:cNvPr id="3" name="Picture 4">
            <a:extLst>
              <a:ext uri="{FF2B5EF4-FFF2-40B4-BE49-F238E27FC236}">
                <a16:creationId xmlns:a16="http://schemas.microsoft.com/office/drawing/2014/main" id="{8632B4AE-935C-4944-971E-182F715F53F7}"/>
              </a:ext>
            </a:extLst>
          </p:cNvPr>
          <p:cNvPicPr>
            <a:picLocks noChangeAspect="1"/>
          </p:cNvPicPr>
          <p:nvPr/>
        </p:nvPicPr>
        <p:blipFill>
          <a:blip r:embed="rId2"/>
          <a:stretch>
            <a:fillRect/>
          </a:stretch>
        </p:blipFill>
        <p:spPr>
          <a:xfrm>
            <a:off x="754325" y="2899432"/>
            <a:ext cx="2288459" cy="2221618"/>
          </a:xfrm>
          <a:prstGeom prst="rect">
            <a:avLst/>
          </a:prstGeom>
        </p:spPr>
      </p:pic>
      <p:pic>
        <p:nvPicPr>
          <p:cNvPr id="5" name="Picture 5">
            <a:extLst>
              <a:ext uri="{FF2B5EF4-FFF2-40B4-BE49-F238E27FC236}">
                <a16:creationId xmlns:a16="http://schemas.microsoft.com/office/drawing/2014/main" id="{9B489510-1583-42E8-8D44-8E98D311D75F}"/>
              </a:ext>
            </a:extLst>
          </p:cNvPr>
          <p:cNvPicPr>
            <a:picLocks noChangeAspect="1"/>
          </p:cNvPicPr>
          <p:nvPr/>
        </p:nvPicPr>
        <p:blipFill>
          <a:blip r:embed="rId3"/>
          <a:stretch>
            <a:fillRect/>
          </a:stretch>
        </p:blipFill>
        <p:spPr>
          <a:xfrm>
            <a:off x="754326" y="902207"/>
            <a:ext cx="2042652" cy="2000487"/>
          </a:xfrm>
          <a:prstGeom prst="rect">
            <a:avLst/>
          </a:prstGeom>
        </p:spPr>
      </p:pic>
      <p:pic>
        <p:nvPicPr>
          <p:cNvPr id="6" name="Picture 6" descr="Background pattern&#10;&#10;Description automatically generated">
            <a:extLst>
              <a:ext uri="{FF2B5EF4-FFF2-40B4-BE49-F238E27FC236}">
                <a16:creationId xmlns:a16="http://schemas.microsoft.com/office/drawing/2014/main" id="{60BC293F-12B8-4BBE-8AB8-FADB2D8EBB47}"/>
              </a:ext>
            </a:extLst>
          </p:cNvPr>
          <p:cNvPicPr>
            <a:picLocks noChangeAspect="1"/>
          </p:cNvPicPr>
          <p:nvPr/>
        </p:nvPicPr>
        <p:blipFill>
          <a:blip r:embed="rId4"/>
          <a:stretch>
            <a:fillRect/>
          </a:stretch>
        </p:blipFill>
        <p:spPr>
          <a:xfrm>
            <a:off x="9050593" y="797085"/>
            <a:ext cx="1956620" cy="2338734"/>
          </a:xfrm>
          <a:prstGeom prst="rect">
            <a:avLst/>
          </a:prstGeom>
        </p:spPr>
      </p:pic>
      <p:pic>
        <p:nvPicPr>
          <p:cNvPr id="7" name="Picture 7" descr="A picture containing text, envelope, vector graphics, picture frame&#10;&#10;Description automatically generated">
            <a:extLst>
              <a:ext uri="{FF2B5EF4-FFF2-40B4-BE49-F238E27FC236}">
                <a16:creationId xmlns:a16="http://schemas.microsoft.com/office/drawing/2014/main" id="{C51FA46F-A4E9-4093-AF93-9BD33EE39D1B}"/>
              </a:ext>
            </a:extLst>
          </p:cNvPr>
          <p:cNvPicPr>
            <a:picLocks noChangeAspect="1"/>
          </p:cNvPicPr>
          <p:nvPr/>
        </p:nvPicPr>
        <p:blipFill>
          <a:blip r:embed="rId5"/>
          <a:stretch>
            <a:fillRect/>
          </a:stretch>
        </p:blipFill>
        <p:spPr>
          <a:xfrm>
            <a:off x="9183089" y="3283773"/>
            <a:ext cx="1956620" cy="2055463"/>
          </a:xfrm>
          <a:prstGeom prst="rect">
            <a:avLst/>
          </a:prstGeom>
        </p:spPr>
      </p:pic>
      <p:sp>
        <p:nvSpPr>
          <p:cNvPr id="8" name="TextBox 7">
            <a:extLst>
              <a:ext uri="{FF2B5EF4-FFF2-40B4-BE49-F238E27FC236}">
                <a16:creationId xmlns:a16="http://schemas.microsoft.com/office/drawing/2014/main" id="{0C781B56-B775-45C3-A797-90B263C2DC30}"/>
              </a:ext>
            </a:extLst>
          </p:cNvPr>
          <p:cNvSpPr txBox="1"/>
          <p:nvPr/>
        </p:nvSpPr>
        <p:spPr>
          <a:xfrm>
            <a:off x="300484" y="54126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Nano-scale(MD)</a:t>
            </a:r>
          </a:p>
        </p:txBody>
      </p:sp>
      <p:sp>
        <p:nvSpPr>
          <p:cNvPr id="9" name="TextBox 8">
            <a:extLst>
              <a:ext uri="{FF2B5EF4-FFF2-40B4-BE49-F238E27FC236}">
                <a16:creationId xmlns:a16="http://schemas.microsoft.com/office/drawing/2014/main" id="{7611D241-CF42-494A-922A-E30C70D7D604}"/>
              </a:ext>
            </a:extLst>
          </p:cNvPr>
          <p:cNvSpPr txBox="1"/>
          <p:nvPr/>
        </p:nvSpPr>
        <p:spPr>
          <a:xfrm>
            <a:off x="8792497" y="54126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Macroscale(FEM)</a:t>
            </a:r>
          </a:p>
        </p:txBody>
      </p:sp>
      <p:sp>
        <p:nvSpPr>
          <p:cNvPr id="10" name="TextBox 9">
            <a:extLst>
              <a:ext uri="{FF2B5EF4-FFF2-40B4-BE49-F238E27FC236}">
                <a16:creationId xmlns:a16="http://schemas.microsoft.com/office/drawing/2014/main" id="{1F9456CD-720B-40C1-BABE-FF356C733697}"/>
              </a:ext>
            </a:extLst>
          </p:cNvPr>
          <p:cNvSpPr txBox="1"/>
          <p:nvPr/>
        </p:nvSpPr>
        <p:spPr>
          <a:xfrm>
            <a:off x="3613661" y="1634919"/>
            <a:ext cx="4525296" cy="369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Machine Learning Enhanced Homogenization</a:t>
            </a:r>
          </a:p>
        </p:txBody>
      </p:sp>
      <p:sp>
        <p:nvSpPr>
          <p:cNvPr id="11" name="Arrow: Right 10">
            <a:extLst>
              <a:ext uri="{FF2B5EF4-FFF2-40B4-BE49-F238E27FC236}">
                <a16:creationId xmlns:a16="http://schemas.microsoft.com/office/drawing/2014/main" id="{60935D9D-0472-4485-8509-73DA2F1C7DA8}"/>
              </a:ext>
            </a:extLst>
          </p:cNvPr>
          <p:cNvSpPr/>
          <p:nvPr/>
        </p:nvSpPr>
        <p:spPr>
          <a:xfrm>
            <a:off x="3667997" y="1038951"/>
            <a:ext cx="4596578" cy="156087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a:extLst>
              <a:ext uri="{FF2B5EF4-FFF2-40B4-BE49-F238E27FC236}">
                <a16:creationId xmlns:a16="http://schemas.microsoft.com/office/drawing/2014/main" id="{F1867C6D-6C6D-44A0-BED1-9452E78B7E2F}"/>
              </a:ext>
            </a:extLst>
          </p:cNvPr>
          <p:cNvPicPr>
            <a:picLocks noChangeAspect="1"/>
          </p:cNvPicPr>
          <p:nvPr/>
        </p:nvPicPr>
        <p:blipFill>
          <a:blip r:embed="rId6"/>
          <a:stretch>
            <a:fillRect/>
          </a:stretch>
        </p:blipFill>
        <p:spPr>
          <a:xfrm>
            <a:off x="4347087" y="2990851"/>
            <a:ext cx="2514600" cy="876300"/>
          </a:xfrm>
          <a:prstGeom prst="rect">
            <a:avLst/>
          </a:prstGeom>
        </p:spPr>
      </p:pic>
      <p:sp>
        <p:nvSpPr>
          <p:cNvPr id="18" name="TextBox 17">
            <a:extLst>
              <a:ext uri="{FF2B5EF4-FFF2-40B4-BE49-F238E27FC236}">
                <a16:creationId xmlns:a16="http://schemas.microsoft.com/office/drawing/2014/main" id="{52EF02C6-5D56-477E-886C-94F35D50961F}"/>
              </a:ext>
            </a:extLst>
          </p:cNvPr>
          <p:cNvSpPr txBox="1"/>
          <p:nvPr/>
        </p:nvSpPr>
        <p:spPr>
          <a:xfrm>
            <a:off x="4225106" y="25290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Defect Classification Model</a:t>
            </a:r>
          </a:p>
        </p:txBody>
      </p:sp>
      <p:pic>
        <p:nvPicPr>
          <p:cNvPr id="19" name="Picture 19" descr="Diagram&#10;&#10;Description automatically generated">
            <a:extLst>
              <a:ext uri="{FF2B5EF4-FFF2-40B4-BE49-F238E27FC236}">
                <a16:creationId xmlns:a16="http://schemas.microsoft.com/office/drawing/2014/main" id="{BE8634CD-97BC-46F6-A0D2-F6473DFC0D5A}"/>
              </a:ext>
            </a:extLst>
          </p:cNvPr>
          <p:cNvPicPr>
            <a:picLocks noChangeAspect="1"/>
          </p:cNvPicPr>
          <p:nvPr/>
        </p:nvPicPr>
        <p:blipFill>
          <a:blip r:embed="rId7"/>
          <a:stretch>
            <a:fillRect/>
          </a:stretch>
        </p:blipFill>
        <p:spPr>
          <a:xfrm>
            <a:off x="4346473" y="4557252"/>
            <a:ext cx="2171700" cy="914400"/>
          </a:xfrm>
          <a:prstGeom prst="rect">
            <a:avLst/>
          </a:prstGeom>
        </p:spPr>
      </p:pic>
      <p:sp>
        <p:nvSpPr>
          <p:cNvPr id="20" name="TextBox 19">
            <a:extLst>
              <a:ext uri="{FF2B5EF4-FFF2-40B4-BE49-F238E27FC236}">
                <a16:creationId xmlns:a16="http://schemas.microsoft.com/office/drawing/2014/main" id="{DA8E377B-6FCE-403E-96A2-70796433065C}"/>
              </a:ext>
            </a:extLst>
          </p:cNvPr>
          <p:cNvSpPr txBox="1"/>
          <p:nvPr/>
        </p:nvSpPr>
        <p:spPr>
          <a:xfrm>
            <a:off x="4114492" y="41267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Stress Regression Model</a:t>
            </a:r>
          </a:p>
        </p:txBody>
      </p:sp>
      <p:sp>
        <p:nvSpPr>
          <p:cNvPr id="12" name="Slide Number Placeholder 11">
            <a:extLst>
              <a:ext uri="{FF2B5EF4-FFF2-40B4-BE49-F238E27FC236}">
                <a16:creationId xmlns:a16="http://schemas.microsoft.com/office/drawing/2014/main" id="{13BCB10E-B58D-4781-95AA-F0DBD932E2F5}"/>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286955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3.0 Literature Review(2)</a:t>
            </a:r>
          </a:p>
        </p:txBody>
      </p:sp>
      <p:sp>
        <p:nvSpPr>
          <p:cNvPr id="4" name="TextBox 3">
            <a:extLst>
              <a:ext uri="{FF2B5EF4-FFF2-40B4-BE49-F238E27FC236}">
                <a16:creationId xmlns:a16="http://schemas.microsoft.com/office/drawing/2014/main" id="{1345F87C-2C57-485B-9C70-BE992650E7E3}"/>
              </a:ext>
            </a:extLst>
          </p:cNvPr>
          <p:cNvSpPr txBox="1"/>
          <p:nvPr/>
        </p:nvSpPr>
        <p:spPr>
          <a:xfrm>
            <a:off x="340098" y="6107143"/>
            <a:ext cx="11654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Xiao S,Phillip Deierling, Saimak Attarian, Ahmed El Tuhami, Machine Learning in multiscale modeling of Spatially Tailored Materails, 2021, </a:t>
            </a:r>
            <a:r>
              <a:rPr lang="en-US" i="1">
                <a:ea typeface="+mn-lt"/>
                <a:cs typeface="+mn-lt"/>
              </a:rPr>
              <a:t>Composite and Structures,</a:t>
            </a:r>
            <a:r>
              <a:rPr lang="en-US">
                <a:ea typeface="+mn-lt"/>
                <a:cs typeface="+mn-lt"/>
              </a:rPr>
              <a:t> 249 106511</a:t>
            </a:r>
          </a:p>
        </p:txBody>
      </p:sp>
      <p:pic>
        <p:nvPicPr>
          <p:cNvPr id="3" name="Picture 4" descr="Background pattern&#10;&#10;Description automatically generated">
            <a:extLst>
              <a:ext uri="{FF2B5EF4-FFF2-40B4-BE49-F238E27FC236}">
                <a16:creationId xmlns:a16="http://schemas.microsoft.com/office/drawing/2014/main" id="{03D47929-03FE-4492-902A-6B6DDFEF622F}"/>
              </a:ext>
            </a:extLst>
          </p:cNvPr>
          <p:cNvPicPr>
            <a:picLocks noChangeAspect="1"/>
          </p:cNvPicPr>
          <p:nvPr/>
        </p:nvPicPr>
        <p:blipFill>
          <a:blip r:embed="rId2"/>
          <a:stretch>
            <a:fillRect/>
          </a:stretch>
        </p:blipFill>
        <p:spPr>
          <a:xfrm>
            <a:off x="209356" y="1623836"/>
            <a:ext cx="2743200" cy="2669671"/>
          </a:xfrm>
          <a:prstGeom prst="rect">
            <a:avLst/>
          </a:prstGeom>
        </p:spPr>
      </p:pic>
      <p:pic>
        <p:nvPicPr>
          <p:cNvPr id="5" name="Picture 5" descr="Chart&#10;&#10;Description automatically generated">
            <a:extLst>
              <a:ext uri="{FF2B5EF4-FFF2-40B4-BE49-F238E27FC236}">
                <a16:creationId xmlns:a16="http://schemas.microsoft.com/office/drawing/2014/main" id="{81AC8520-26EA-4BB3-863D-8495847514DF}"/>
              </a:ext>
            </a:extLst>
          </p:cNvPr>
          <p:cNvPicPr>
            <a:picLocks noChangeAspect="1"/>
          </p:cNvPicPr>
          <p:nvPr/>
        </p:nvPicPr>
        <p:blipFill>
          <a:blip r:embed="rId3"/>
          <a:stretch>
            <a:fillRect/>
          </a:stretch>
        </p:blipFill>
        <p:spPr>
          <a:xfrm>
            <a:off x="6162369" y="888550"/>
            <a:ext cx="5619134" cy="2487640"/>
          </a:xfrm>
          <a:prstGeom prst="rect">
            <a:avLst/>
          </a:prstGeom>
        </p:spPr>
      </p:pic>
      <p:pic>
        <p:nvPicPr>
          <p:cNvPr id="6" name="Picture 6">
            <a:extLst>
              <a:ext uri="{FF2B5EF4-FFF2-40B4-BE49-F238E27FC236}">
                <a16:creationId xmlns:a16="http://schemas.microsoft.com/office/drawing/2014/main" id="{D521BCF5-9ABD-4917-898D-46593FB2299E}"/>
              </a:ext>
            </a:extLst>
          </p:cNvPr>
          <p:cNvPicPr>
            <a:picLocks noChangeAspect="1"/>
          </p:cNvPicPr>
          <p:nvPr/>
        </p:nvPicPr>
        <p:blipFill>
          <a:blip r:embed="rId4"/>
          <a:stretch>
            <a:fillRect/>
          </a:stretch>
        </p:blipFill>
        <p:spPr>
          <a:xfrm>
            <a:off x="6162368" y="3528924"/>
            <a:ext cx="5692877" cy="2491731"/>
          </a:xfrm>
          <a:prstGeom prst="rect">
            <a:avLst/>
          </a:prstGeom>
        </p:spPr>
      </p:pic>
      <p:pic>
        <p:nvPicPr>
          <p:cNvPr id="7" name="Picture 7" descr="A picture containing diagram&#10;&#10;Description automatically generated">
            <a:extLst>
              <a:ext uri="{FF2B5EF4-FFF2-40B4-BE49-F238E27FC236}">
                <a16:creationId xmlns:a16="http://schemas.microsoft.com/office/drawing/2014/main" id="{638BCC74-046A-42C2-8C06-F8297BFE6964}"/>
              </a:ext>
            </a:extLst>
          </p:cNvPr>
          <p:cNvPicPr>
            <a:picLocks noChangeAspect="1"/>
          </p:cNvPicPr>
          <p:nvPr/>
        </p:nvPicPr>
        <p:blipFill>
          <a:blip r:embed="rId5"/>
          <a:stretch>
            <a:fillRect/>
          </a:stretch>
        </p:blipFill>
        <p:spPr>
          <a:xfrm>
            <a:off x="3188410" y="1567016"/>
            <a:ext cx="2743200" cy="2791705"/>
          </a:xfrm>
          <a:prstGeom prst="rect">
            <a:avLst/>
          </a:prstGeom>
        </p:spPr>
      </p:pic>
      <p:sp>
        <p:nvSpPr>
          <p:cNvPr id="8" name="TextBox 7">
            <a:extLst>
              <a:ext uri="{FF2B5EF4-FFF2-40B4-BE49-F238E27FC236}">
                <a16:creationId xmlns:a16="http://schemas.microsoft.com/office/drawing/2014/main" id="{A084BAD8-B995-44D5-AF81-80184B410DBB}"/>
              </a:ext>
            </a:extLst>
          </p:cNvPr>
          <p:cNvSpPr txBox="1"/>
          <p:nvPr/>
        </p:nvSpPr>
        <p:spPr>
          <a:xfrm>
            <a:off x="103239" y="5277464"/>
            <a:ext cx="6086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00FF00"/>
                </a:highlight>
              </a:rPr>
              <a:t>Additional Feature---&gt; Volume Fraction(VF) of Secondary Phase</a:t>
            </a:r>
          </a:p>
        </p:txBody>
      </p:sp>
      <p:sp>
        <p:nvSpPr>
          <p:cNvPr id="9" name="TextBox 8">
            <a:extLst>
              <a:ext uri="{FF2B5EF4-FFF2-40B4-BE49-F238E27FC236}">
                <a16:creationId xmlns:a16="http://schemas.microsoft.com/office/drawing/2014/main" id="{D903FAEE-6E67-4225-BD58-987C7F223112}"/>
              </a:ext>
            </a:extLst>
          </p:cNvPr>
          <p:cNvSpPr txBox="1"/>
          <p:nvPr/>
        </p:nvSpPr>
        <p:spPr>
          <a:xfrm>
            <a:off x="757511" y="4461693"/>
            <a:ext cx="12069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Microscale</a:t>
            </a:r>
          </a:p>
        </p:txBody>
      </p:sp>
      <p:sp>
        <p:nvSpPr>
          <p:cNvPr id="10" name="TextBox 9">
            <a:extLst>
              <a:ext uri="{FF2B5EF4-FFF2-40B4-BE49-F238E27FC236}">
                <a16:creationId xmlns:a16="http://schemas.microsoft.com/office/drawing/2014/main" id="{374A71B1-7351-4CEB-8626-FEDDABFD0736}"/>
              </a:ext>
            </a:extLst>
          </p:cNvPr>
          <p:cNvSpPr txBox="1"/>
          <p:nvPr/>
        </p:nvSpPr>
        <p:spPr>
          <a:xfrm>
            <a:off x="3736565" y="4461692"/>
            <a:ext cx="1710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Macroscale</a:t>
            </a:r>
          </a:p>
        </p:txBody>
      </p:sp>
      <p:sp>
        <p:nvSpPr>
          <p:cNvPr id="11" name="TextBox 10">
            <a:extLst>
              <a:ext uri="{FF2B5EF4-FFF2-40B4-BE49-F238E27FC236}">
                <a16:creationId xmlns:a16="http://schemas.microsoft.com/office/drawing/2014/main" id="{C7700484-1297-4080-B32B-254567206590}"/>
              </a:ext>
            </a:extLst>
          </p:cNvPr>
          <p:cNvSpPr txBox="1"/>
          <p:nvPr/>
        </p:nvSpPr>
        <p:spPr>
          <a:xfrm>
            <a:off x="430467" y="799177"/>
            <a:ext cx="55822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Spatially Tailored Material(SPT)/</a:t>
            </a:r>
          </a:p>
          <a:p>
            <a:r>
              <a:rPr lang="en-US"/>
              <a:t>Functionally Graded Materials(FGM)</a:t>
            </a:r>
          </a:p>
        </p:txBody>
      </p:sp>
      <p:sp>
        <p:nvSpPr>
          <p:cNvPr id="12" name="Slide Number Placeholder 11">
            <a:extLst>
              <a:ext uri="{FF2B5EF4-FFF2-40B4-BE49-F238E27FC236}">
                <a16:creationId xmlns:a16="http://schemas.microsoft.com/office/drawing/2014/main" id="{C645C0AB-D8B2-4BF4-AE84-208D172E5B6D}"/>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22718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3.0 Literature Review(3)</a:t>
            </a:r>
          </a:p>
        </p:txBody>
      </p:sp>
      <p:sp>
        <p:nvSpPr>
          <p:cNvPr id="4" name="TextBox 3">
            <a:extLst>
              <a:ext uri="{FF2B5EF4-FFF2-40B4-BE49-F238E27FC236}">
                <a16:creationId xmlns:a16="http://schemas.microsoft.com/office/drawing/2014/main" id="{1345F87C-2C57-485B-9C70-BE992650E7E3}"/>
              </a:ext>
            </a:extLst>
          </p:cNvPr>
          <p:cNvSpPr txBox="1"/>
          <p:nvPr/>
        </p:nvSpPr>
        <p:spPr>
          <a:xfrm>
            <a:off x="438421" y="6008820"/>
            <a:ext cx="11654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Hyungbum</a:t>
            </a:r>
            <a:r>
              <a:rPr lang="en-US">
                <a:ea typeface="+mn-lt"/>
                <a:cs typeface="+mn-lt"/>
              </a:rPr>
              <a:t> Park, </a:t>
            </a:r>
            <a:r>
              <a:rPr lang="en-US" err="1">
                <a:ea typeface="+mn-lt"/>
                <a:cs typeface="+mn-lt"/>
              </a:rPr>
              <a:t>Maenghyo</a:t>
            </a:r>
            <a:r>
              <a:rPr lang="en-US">
                <a:ea typeface="+mn-lt"/>
                <a:cs typeface="+mn-lt"/>
              </a:rPr>
              <a:t> Cho, Multiscale constitutive model using data–driven yield function, Composites Part B: Engineering, Volume 216,2021, 108831, ISSN 1359-8368</a:t>
            </a:r>
            <a:endParaRPr lang="en-US"/>
          </a:p>
        </p:txBody>
      </p:sp>
      <p:pic>
        <p:nvPicPr>
          <p:cNvPr id="3" name="Picture 4" descr="Diagram, schematic&#10;&#10;Description automatically generated">
            <a:extLst>
              <a:ext uri="{FF2B5EF4-FFF2-40B4-BE49-F238E27FC236}">
                <a16:creationId xmlns:a16="http://schemas.microsoft.com/office/drawing/2014/main" id="{9B92F284-3F0D-4D1E-8973-19AA73E76828}"/>
              </a:ext>
            </a:extLst>
          </p:cNvPr>
          <p:cNvPicPr>
            <a:picLocks noChangeAspect="1"/>
          </p:cNvPicPr>
          <p:nvPr/>
        </p:nvPicPr>
        <p:blipFill>
          <a:blip r:embed="rId2"/>
          <a:stretch>
            <a:fillRect/>
          </a:stretch>
        </p:blipFill>
        <p:spPr>
          <a:xfrm>
            <a:off x="521109" y="1213773"/>
            <a:ext cx="4426974" cy="3693034"/>
          </a:xfrm>
          <a:prstGeom prst="rect">
            <a:avLst/>
          </a:prstGeom>
        </p:spPr>
      </p:pic>
      <p:pic>
        <p:nvPicPr>
          <p:cNvPr id="5" name="Picture 5" descr="Diagram&#10;&#10;Description automatically generated">
            <a:extLst>
              <a:ext uri="{FF2B5EF4-FFF2-40B4-BE49-F238E27FC236}">
                <a16:creationId xmlns:a16="http://schemas.microsoft.com/office/drawing/2014/main" id="{437276B7-CCA7-4F3C-AD60-1E04A385D7E4}"/>
              </a:ext>
            </a:extLst>
          </p:cNvPr>
          <p:cNvPicPr>
            <a:picLocks noChangeAspect="1"/>
          </p:cNvPicPr>
          <p:nvPr/>
        </p:nvPicPr>
        <p:blipFill>
          <a:blip r:embed="rId3"/>
          <a:stretch>
            <a:fillRect/>
          </a:stretch>
        </p:blipFill>
        <p:spPr>
          <a:xfrm>
            <a:off x="5277464" y="895033"/>
            <a:ext cx="6516328" cy="4957322"/>
          </a:xfrm>
          <a:prstGeom prst="rect">
            <a:avLst/>
          </a:prstGeom>
        </p:spPr>
      </p:pic>
      <p:sp>
        <p:nvSpPr>
          <p:cNvPr id="6" name="Slide Number Placeholder 5">
            <a:extLst>
              <a:ext uri="{FF2B5EF4-FFF2-40B4-BE49-F238E27FC236}">
                <a16:creationId xmlns:a16="http://schemas.microsoft.com/office/drawing/2014/main" id="{0FEEDB2A-59F0-4F77-9315-B24AD39F1B5F}"/>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767006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01873-CA25-4F62-9010-260CE563DBBE}"/>
              </a:ext>
            </a:extLst>
          </p:cNvPr>
          <p:cNvSpPr txBox="1"/>
          <p:nvPr/>
        </p:nvSpPr>
        <p:spPr>
          <a:xfrm>
            <a:off x="140960" y="201945"/>
            <a:ext cx="11799403" cy="52322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2060"/>
                </a:solidFill>
                <a:cs typeface="Calibri"/>
              </a:rPr>
              <a:t>3.0 Literature Review(4)</a:t>
            </a:r>
          </a:p>
        </p:txBody>
      </p:sp>
      <p:sp>
        <p:nvSpPr>
          <p:cNvPr id="4" name="TextBox 3">
            <a:extLst>
              <a:ext uri="{FF2B5EF4-FFF2-40B4-BE49-F238E27FC236}">
                <a16:creationId xmlns:a16="http://schemas.microsoft.com/office/drawing/2014/main" id="{1345F87C-2C57-485B-9C70-BE992650E7E3}"/>
              </a:ext>
            </a:extLst>
          </p:cNvPr>
          <p:cNvSpPr txBox="1"/>
          <p:nvPr/>
        </p:nvSpPr>
        <p:spPr>
          <a:xfrm>
            <a:off x="614982" y="5674283"/>
            <a:ext cx="11654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Dengpeng</a:t>
            </a:r>
            <a:r>
              <a:rPr lang="en-US">
                <a:ea typeface="+mn-lt"/>
                <a:cs typeface="+mn-lt"/>
              </a:rPr>
              <a:t> Huang, Jan Niklas </a:t>
            </a:r>
            <a:r>
              <a:rPr lang="en-US" err="1">
                <a:ea typeface="+mn-lt"/>
                <a:cs typeface="+mn-lt"/>
              </a:rPr>
              <a:t>Fuhg</a:t>
            </a:r>
            <a:r>
              <a:rPr lang="en-US">
                <a:ea typeface="+mn-lt"/>
                <a:cs typeface="+mn-lt"/>
              </a:rPr>
              <a:t>, Christian </a:t>
            </a:r>
            <a:r>
              <a:rPr lang="en-US" err="1">
                <a:ea typeface="+mn-lt"/>
                <a:cs typeface="+mn-lt"/>
              </a:rPr>
              <a:t>Weißenfels</a:t>
            </a:r>
            <a:r>
              <a:rPr lang="en-US">
                <a:ea typeface="+mn-lt"/>
                <a:cs typeface="+mn-lt"/>
              </a:rPr>
              <a:t>, Peter </a:t>
            </a:r>
            <a:r>
              <a:rPr lang="en-US" err="1">
                <a:ea typeface="+mn-lt"/>
                <a:cs typeface="+mn-lt"/>
              </a:rPr>
              <a:t>Wriggers,</a:t>
            </a:r>
            <a:r>
              <a:rPr lang="en-US" err="1"/>
              <a:t>A</a:t>
            </a:r>
            <a:r>
              <a:rPr lang="en-US"/>
              <a:t> machine learning based plasticity model using proper orthogonal decomposition</a:t>
            </a:r>
            <a:r>
              <a:rPr lang="en-US">
                <a:ea typeface="+mn-lt"/>
                <a:cs typeface="+mn-lt"/>
              </a:rPr>
              <a:t>, Computer Methods in Applied Mechanics and Engineering, Volume 365, 2020, 113008</a:t>
            </a:r>
            <a:endParaRPr lang="en-US">
              <a:cs typeface="Calibri"/>
            </a:endParaRPr>
          </a:p>
        </p:txBody>
      </p:sp>
      <p:pic>
        <p:nvPicPr>
          <p:cNvPr id="6" name="Picture 6" descr="A picture containing graphical user interface&#10;&#10;Description automatically generated">
            <a:extLst>
              <a:ext uri="{FF2B5EF4-FFF2-40B4-BE49-F238E27FC236}">
                <a16:creationId xmlns:a16="http://schemas.microsoft.com/office/drawing/2014/main" id="{C2B53189-AAFB-4309-8C62-09613742F25B}"/>
              </a:ext>
            </a:extLst>
          </p:cNvPr>
          <p:cNvPicPr>
            <a:picLocks noChangeAspect="1"/>
          </p:cNvPicPr>
          <p:nvPr/>
        </p:nvPicPr>
        <p:blipFill>
          <a:blip r:embed="rId2"/>
          <a:stretch>
            <a:fillRect/>
          </a:stretch>
        </p:blipFill>
        <p:spPr>
          <a:xfrm>
            <a:off x="910683" y="1062407"/>
            <a:ext cx="4499518" cy="4048136"/>
          </a:xfrm>
          <a:prstGeom prst="rect">
            <a:avLst/>
          </a:prstGeom>
        </p:spPr>
      </p:pic>
      <p:pic>
        <p:nvPicPr>
          <p:cNvPr id="8" name="Picture 8" descr="Chart, line chart&#10;&#10;Description automatically generated">
            <a:extLst>
              <a:ext uri="{FF2B5EF4-FFF2-40B4-BE49-F238E27FC236}">
                <a16:creationId xmlns:a16="http://schemas.microsoft.com/office/drawing/2014/main" id="{21EDD970-0E0C-4382-926E-A6051E412AB2}"/>
              </a:ext>
            </a:extLst>
          </p:cNvPr>
          <p:cNvPicPr>
            <a:picLocks noChangeAspect="1"/>
          </p:cNvPicPr>
          <p:nvPr/>
        </p:nvPicPr>
        <p:blipFill>
          <a:blip r:embed="rId3"/>
          <a:stretch>
            <a:fillRect/>
          </a:stretch>
        </p:blipFill>
        <p:spPr>
          <a:xfrm>
            <a:off x="8153399" y="1632668"/>
            <a:ext cx="3783980" cy="2719152"/>
          </a:xfrm>
          <a:prstGeom prst="rect">
            <a:avLst/>
          </a:prstGeom>
        </p:spPr>
      </p:pic>
      <p:pic>
        <p:nvPicPr>
          <p:cNvPr id="9" name="Picture 9">
            <a:extLst>
              <a:ext uri="{FF2B5EF4-FFF2-40B4-BE49-F238E27FC236}">
                <a16:creationId xmlns:a16="http://schemas.microsoft.com/office/drawing/2014/main" id="{718F0768-6AA1-47FE-BE73-A1EC40EC5871}"/>
              </a:ext>
            </a:extLst>
          </p:cNvPr>
          <p:cNvPicPr>
            <a:picLocks noChangeAspect="1"/>
          </p:cNvPicPr>
          <p:nvPr/>
        </p:nvPicPr>
        <p:blipFill>
          <a:blip r:embed="rId4"/>
          <a:stretch>
            <a:fillRect/>
          </a:stretch>
        </p:blipFill>
        <p:spPr>
          <a:xfrm>
            <a:off x="5866935" y="2622860"/>
            <a:ext cx="2019300" cy="571500"/>
          </a:xfrm>
          <a:prstGeom prst="rect">
            <a:avLst/>
          </a:prstGeom>
        </p:spPr>
      </p:pic>
      <p:sp>
        <p:nvSpPr>
          <p:cNvPr id="10" name="TextBox 9">
            <a:extLst>
              <a:ext uri="{FF2B5EF4-FFF2-40B4-BE49-F238E27FC236}">
                <a16:creationId xmlns:a16="http://schemas.microsoft.com/office/drawing/2014/main" id="{13C185A6-3DAA-4E82-B872-675C3E72DC50}"/>
              </a:ext>
            </a:extLst>
          </p:cNvPr>
          <p:cNvSpPr txBox="1"/>
          <p:nvPr/>
        </p:nvSpPr>
        <p:spPr>
          <a:xfrm>
            <a:off x="5347010" y="1890132"/>
            <a:ext cx="27153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00FF00"/>
                </a:highlight>
              </a:rPr>
              <a:t>History Dependent Feature</a:t>
            </a:r>
            <a:endParaRPr lang="en-US">
              <a:highlight>
                <a:srgbClr val="00FF00"/>
              </a:highlight>
              <a:cs typeface="Calibri"/>
            </a:endParaRPr>
          </a:p>
          <a:p>
            <a:pPr algn="ctr"/>
            <a:r>
              <a:rPr lang="en-US" err="1">
                <a:highlight>
                  <a:srgbClr val="00FF00"/>
                </a:highlight>
                <a:cs typeface="Calibri"/>
              </a:rPr>
              <a:t>h</a:t>
            </a:r>
            <a:r>
              <a:rPr lang="en-US" baseline="30000" err="1">
                <a:highlight>
                  <a:srgbClr val="00FF00"/>
                </a:highlight>
                <a:cs typeface="Calibri"/>
              </a:rPr>
              <a:t>t</a:t>
            </a:r>
            <a:endParaRPr lang="en-US" baseline="30000">
              <a:highlight>
                <a:srgbClr val="00FF00"/>
              </a:highlight>
              <a:cs typeface="Calibri"/>
            </a:endParaRPr>
          </a:p>
        </p:txBody>
      </p:sp>
      <p:sp>
        <p:nvSpPr>
          <p:cNvPr id="3" name="Slide Number Placeholder 2">
            <a:extLst>
              <a:ext uri="{FF2B5EF4-FFF2-40B4-BE49-F238E27FC236}">
                <a16:creationId xmlns:a16="http://schemas.microsoft.com/office/drawing/2014/main" id="{58BFD7B9-8A9E-487D-AB68-FBF8952DFADB}"/>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40474645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Shahrier Hasan</dc:creator>
  <cp:revision>2</cp:revision>
  <dcterms:created xsi:type="dcterms:W3CDTF">2021-04-16T00:07:10Z</dcterms:created>
  <dcterms:modified xsi:type="dcterms:W3CDTF">2021-06-02T03:49:40Z</dcterms:modified>
</cp:coreProperties>
</file>